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Lst>
  <p:sldIdLst>
    <p:sldId id="256" r:id="rId2"/>
    <p:sldId id="271" r:id="rId3"/>
    <p:sldId id="272" r:id="rId4"/>
    <p:sldId id="258" r:id="rId5"/>
    <p:sldId id="259" r:id="rId6"/>
    <p:sldId id="260" r:id="rId7"/>
    <p:sldId id="261" r:id="rId8"/>
    <p:sldId id="262" r:id="rId9"/>
    <p:sldId id="263" r:id="rId10"/>
    <p:sldId id="264" r:id="rId11"/>
    <p:sldId id="265" r:id="rId12"/>
    <p:sldId id="266" r:id="rId13"/>
    <p:sldId id="267" r:id="rId14"/>
    <p:sldId id="273" r:id="rId15"/>
    <p:sldId id="274" r:id="rId16"/>
    <p:sldId id="275" r:id="rId17"/>
    <p:sldId id="276" r:id="rId18"/>
    <p:sldId id="277" r:id="rId19"/>
    <p:sldId id="278" r:id="rId20"/>
    <p:sldId id="279" r:id="rId21"/>
    <p:sldId id="280" r:id="rId22"/>
    <p:sldId id="281"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adarinadh mamidi" initials="bm" lastIdx="3" clrIdx="0">
    <p:extLst>
      <p:ext uri="{19B8F6BF-5375-455C-9EA6-DF929625EA0E}">
        <p15:presenceInfo xmlns:p15="http://schemas.microsoft.com/office/powerpoint/2012/main" userId="c19a2246553735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180" autoAdjust="0"/>
    <p:restoredTop sz="94660"/>
  </p:normalViewPr>
  <p:slideViewPr>
    <p:cSldViewPr snapToGrid="0">
      <p:cViewPr varScale="1">
        <p:scale>
          <a:sx n="73" d="100"/>
          <a:sy n="73" d="100"/>
        </p:scale>
        <p:origin x="244"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1-11T20:02:57.529" idx="1">
    <p:pos x="10" y="10"/>
    <p:text/>
    <p:extLst>
      <p:ext uri="{C676402C-5697-4E1C-873F-D02D1690AC5C}">
        <p15:threadingInfo xmlns:p15="http://schemas.microsoft.com/office/powerpoint/2012/main" timeZoneBias="3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11-11T21:28:29.853" idx="3">
    <p:pos x="10" y="10"/>
    <p:text/>
    <p:extLst>
      <p:ext uri="{C676402C-5697-4E1C-873F-D02D1690AC5C}">
        <p15:threadingInfo xmlns:p15="http://schemas.microsoft.com/office/powerpoint/2012/main" timeZoneBias="360"/>
      </p:ext>
    </p:extLst>
  </p:cm>
</p:cmLst>
</file>

<file path=ppt/media/image1.png>
</file>

<file path=ppt/media/image10.png>
</file>

<file path=ppt/media/image11.png>
</file>

<file path=ppt/media/image12.png>
</file>

<file path=ppt/media/image13.gif>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9733806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3097177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E55AC78-7776-41A1-8E2B-28047C77989D}"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4487427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42583114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E55AC78-7776-41A1-8E2B-28047C77989D}"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27784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144206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4871347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4256524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3211367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C09D9D3-4155-45B5-AA3A-B988190064AA}" type="datetimeFigureOut">
              <a:rPr lang="en-US" smtClean="0"/>
              <a:t>11/14/2022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158466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1026771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C09D9D3-4155-45B5-AA3A-B988190064AA}" type="datetimeFigureOut">
              <a:rPr lang="en-US" smtClean="0"/>
              <a:t>11/14/2022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237049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C09D9D3-4155-45B5-AA3A-B988190064AA}" type="datetimeFigureOut">
              <a:rPr lang="en-US" smtClean="0"/>
              <a:t>11/14/2022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423898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09D9D3-4155-45B5-AA3A-B988190064AA}" type="datetimeFigureOut">
              <a:rPr lang="en-US" smtClean="0"/>
              <a:t>11/14/2022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787196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249808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C09D9D3-4155-45B5-AA3A-B988190064AA}" type="datetimeFigureOut">
              <a:rPr lang="en-US" smtClean="0"/>
              <a:t>11/14/2022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E55AC78-7776-41A1-8E2B-28047C77989D}" type="slidenum">
              <a:rPr lang="en-US" smtClean="0"/>
              <a:t>‹#›</a:t>
            </a:fld>
            <a:endParaRPr lang="en-US"/>
          </a:p>
        </p:txBody>
      </p:sp>
    </p:spTree>
    <p:extLst>
      <p:ext uri="{BB962C8B-B14F-4D97-AF65-F5344CB8AC3E}">
        <p14:creationId xmlns:p14="http://schemas.microsoft.com/office/powerpoint/2010/main" val="2149724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C09D9D3-4155-45B5-AA3A-B988190064AA}" type="datetimeFigureOut">
              <a:rPr lang="en-US" smtClean="0"/>
              <a:t>11/14/2022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E55AC78-7776-41A1-8E2B-28047C77989D}" type="slidenum">
              <a:rPr lang="en-US" smtClean="0"/>
              <a:t>‹#›</a:t>
            </a:fld>
            <a:endParaRPr lang="en-US"/>
          </a:p>
        </p:txBody>
      </p:sp>
    </p:spTree>
    <p:extLst>
      <p:ext uri="{BB962C8B-B14F-4D97-AF65-F5344CB8AC3E}">
        <p14:creationId xmlns:p14="http://schemas.microsoft.com/office/powerpoint/2010/main" val="3723021020"/>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BE3DA-1136-98DC-F04E-0A0A24965D54}"/>
              </a:ext>
            </a:extLst>
          </p:cNvPr>
          <p:cNvSpPr>
            <a:spLocks noGrp="1"/>
          </p:cNvSpPr>
          <p:nvPr>
            <p:ph type="ctrTitle"/>
          </p:nvPr>
        </p:nvSpPr>
        <p:spPr>
          <a:xfrm>
            <a:off x="1426695" y="-312862"/>
            <a:ext cx="8689976" cy="2509213"/>
          </a:xfrm>
        </p:spPr>
        <p:txBody>
          <a:bodyPr/>
          <a:lstStyle/>
          <a:p>
            <a:r>
              <a:rPr lang="en-US" dirty="0">
                <a:latin typeface="Times New Roman" panose="02020603050405020304" pitchFamily="18" charset="0"/>
                <a:cs typeface="Times New Roman" panose="02020603050405020304" pitchFamily="18" charset="0"/>
              </a:rPr>
              <a:t>US Accident Prediction</a:t>
            </a:r>
          </a:p>
        </p:txBody>
      </p:sp>
      <p:sp>
        <p:nvSpPr>
          <p:cNvPr id="3" name="Subtitle 2">
            <a:extLst>
              <a:ext uri="{FF2B5EF4-FFF2-40B4-BE49-F238E27FC236}">
                <a16:creationId xmlns:a16="http://schemas.microsoft.com/office/drawing/2014/main" id="{534CF15B-5D0D-4DB8-3BC5-7E08B837F3E4}"/>
              </a:ext>
            </a:extLst>
          </p:cNvPr>
          <p:cNvSpPr>
            <a:spLocks noGrp="1"/>
          </p:cNvSpPr>
          <p:nvPr>
            <p:ph type="subTitle" idx="1"/>
          </p:nvPr>
        </p:nvSpPr>
        <p:spPr>
          <a:xfrm>
            <a:off x="7758954" y="4153368"/>
            <a:ext cx="3151094" cy="1655762"/>
          </a:xfrm>
        </p:spPr>
        <p:txBody>
          <a:bodyPr>
            <a:normAutofit fontScale="92500" lnSpcReduction="20000"/>
          </a:bodyPr>
          <a:lstStyle/>
          <a:p>
            <a:pPr algn="l"/>
            <a:r>
              <a:rPr lang="en-US" b="1" u="sng" dirty="0">
                <a:latin typeface="+mj-lt"/>
                <a:cs typeface="Times New Roman" panose="02020603050405020304" pitchFamily="18" charset="0"/>
              </a:rPr>
              <a:t>Presented By</a:t>
            </a:r>
            <a:r>
              <a:rPr lang="en-US" b="1" dirty="0">
                <a:latin typeface="+mj-lt"/>
                <a:cs typeface="Times New Roman" panose="02020603050405020304" pitchFamily="18" charset="0"/>
              </a:rPr>
              <a:t>:</a:t>
            </a:r>
          </a:p>
          <a:p>
            <a:r>
              <a:rPr lang="en-US" b="1" dirty="0">
                <a:latin typeface="+mj-lt"/>
                <a:cs typeface="Times New Roman" panose="02020603050405020304" pitchFamily="18" charset="0"/>
              </a:rPr>
              <a:t>Michael </a:t>
            </a:r>
            <a:r>
              <a:rPr lang="en-US" b="1" dirty="0" err="1">
                <a:latin typeface="+mj-lt"/>
                <a:cs typeface="Times New Roman" panose="02020603050405020304" pitchFamily="18" charset="0"/>
              </a:rPr>
              <a:t>Wholey</a:t>
            </a:r>
            <a:endParaRPr lang="en-US" b="1" dirty="0">
              <a:latin typeface="+mj-lt"/>
              <a:cs typeface="Times New Roman" panose="02020603050405020304" pitchFamily="18" charset="0"/>
            </a:endParaRPr>
          </a:p>
          <a:p>
            <a:pPr algn="l"/>
            <a:r>
              <a:rPr lang="en-US" b="1" dirty="0" err="1">
                <a:latin typeface="+mj-lt"/>
                <a:cs typeface="Times New Roman" panose="02020603050405020304" pitchFamily="18" charset="0"/>
              </a:rPr>
              <a:t>Badiri</a:t>
            </a:r>
            <a:r>
              <a:rPr lang="en-US" b="1" dirty="0">
                <a:latin typeface="+mj-lt"/>
                <a:cs typeface="Times New Roman" panose="02020603050405020304" pitchFamily="18" charset="0"/>
              </a:rPr>
              <a:t> </a:t>
            </a:r>
            <a:r>
              <a:rPr lang="en-US" b="1" dirty="0" err="1">
                <a:latin typeface="+mj-lt"/>
                <a:cs typeface="Times New Roman" panose="02020603050405020304" pitchFamily="18" charset="0"/>
              </a:rPr>
              <a:t>Nadh</a:t>
            </a:r>
            <a:r>
              <a:rPr lang="en-US" b="1" dirty="0">
                <a:latin typeface="+mj-lt"/>
                <a:cs typeface="Times New Roman" panose="02020603050405020304" pitchFamily="18" charset="0"/>
              </a:rPr>
              <a:t> Mamidi</a:t>
            </a:r>
          </a:p>
          <a:p>
            <a:pPr algn="l"/>
            <a:r>
              <a:rPr lang="en-US" b="1" dirty="0">
                <a:latin typeface="+mj-lt"/>
                <a:cs typeface="Times New Roman" panose="02020603050405020304" pitchFamily="18" charset="0"/>
              </a:rPr>
              <a:t>Sai Brahma Naidu </a:t>
            </a:r>
            <a:r>
              <a:rPr lang="en-US" b="1" dirty="0" err="1">
                <a:latin typeface="+mj-lt"/>
                <a:cs typeface="Times New Roman" panose="02020603050405020304" pitchFamily="18" charset="0"/>
              </a:rPr>
              <a:t>Katuri</a:t>
            </a:r>
            <a:endParaRPr lang="en-US" b="1" dirty="0">
              <a:latin typeface="+mj-lt"/>
              <a:cs typeface="Times New Roman" panose="02020603050405020304" pitchFamily="18" charset="0"/>
            </a:endParaRPr>
          </a:p>
          <a:p>
            <a:pPr algn="l"/>
            <a:r>
              <a:rPr lang="en-US" b="1" dirty="0">
                <a:latin typeface="+mj-lt"/>
                <a:cs typeface="Times New Roman" panose="02020603050405020304" pitchFamily="18" charset="0"/>
              </a:rPr>
              <a:t>Naga Satish </a:t>
            </a:r>
            <a:r>
              <a:rPr lang="en-US" b="1" dirty="0" err="1">
                <a:latin typeface="+mj-lt"/>
                <a:cs typeface="Times New Roman" panose="02020603050405020304" pitchFamily="18" charset="0"/>
              </a:rPr>
              <a:t>Mediboina</a:t>
            </a:r>
            <a:endParaRPr lang="en-US" b="1" dirty="0">
              <a:latin typeface="+mj-lt"/>
              <a:cs typeface="Times New Roman" panose="02020603050405020304" pitchFamily="18" charset="0"/>
            </a:endParaRPr>
          </a:p>
          <a:p>
            <a:pPr algn="l"/>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31336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22DB7-28C7-D972-4B1B-8EF129599CFD}"/>
              </a:ext>
            </a:extLst>
          </p:cNvPr>
          <p:cNvSpPr>
            <a:spLocks noGrp="1"/>
          </p:cNvSpPr>
          <p:nvPr>
            <p:ph type="title"/>
          </p:nvPr>
        </p:nvSpPr>
        <p:spPr/>
        <p:txBody>
          <a:bodyPr/>
          <a:lstStyle/>
          <a:p>
            <a:r>
              <a:rPr lang="en-US" dirty="0"/>
              <a:t>  </a:t>
            </a:r>
          </a:p>
        </p:txBody>
      </p:sp>
      <p:pic>
        <p:nvPicPr>
          <p:cNvPr id="8" name="Content Placeholder 7">
            <a:extLst>
              <a:ext uri="{FF2B5EF4-FFF2-40B4-BE49-F238E27FC236}">
                <a16:creationId xmlns:a16="http://schemas.microsoft.com/office/drawing/2014/main" id="{9A2C8062-5BAA-EBA4-B5C0-4429C6A1ADA2}"/>
              </a:ext>
            </a:extLst>
          </p:cNvPr>
          <p:cNvPicPr>
            <a:picLocks noGrp="1" noChangeAspect="1"/>
          </p:cNvPicPr>
          <p:nvPr>
            <p:ph idx="1"/>
          </p:nvPr>
        </p:nvPicPr>
        <p:blipFill>
          <a:blip r:embed="rId2"/>
          <a:stretch>
            <a:fillRect/>
          </a:stretch>
        </p:blipFill>
        <p:spPr>
          <a:xfrm>
            <a:off x="3563471" y="1385047"/>
            <a:ext cx="6131858" cy="3933078"/>
          </a:xfrm>
          <a:prstGeom prst="rect">
            <a:avLst/>
          </a:prstGeom>
        </p:spPr>
      </p:pic>
      <p:sp>
        <p:nvSpPr>
          <p:cNvPr id="10" name="TextBox 9">
            <a:extLst>
              <a:ext uri="{FF2B5EF4-FFF2-40B4-BE49-F238E27FC236}">
                <a16:creationId xmlns:a16="http://schemas.microsoft.com/office/drawing/2014/main" id="{B32EF492-9513-FC0F-AD03-E5A7E60EA0A2}"/>
              </a:ext>
            </a:extLst>
          </p:cNvPr>
          <p:cNvSpPr txBox="1"/>
          <p:nvPr/>
        </p:nvSpPr>
        <p:spPr>
          <a:xfrm>
            <a:off x="3120370" y="5772225"/>
            <a:ext cx="8296836" cy="923330"/>
          </a:xfrm>
          <a:prstGeom prst="rect">
            <a:avLst/>
          </a:prstGeom>
          <a:noFill/>
        </p:spPr>
        <p:txBody>
          <a:bodyPr wrap="square" rtlCol="0">
            <a:spAutoFit/>
          </a:bodyPr>
          <a:lstStyle/>
          <a:p>
            <a:r>
              <a:rPr lang="en-US" dirty="0"/>
              <a:t>This graph gives detailed information about the accidents by year and by month. This give the information that accidents are increasing by year because of the increase in vehicles.</a:t>
            </a:r>
            <a:endParaRPr lang="en-IN" dirty="0"/>
          </a:p>
        </p:txBody>
      </p:sp>
    </p:spTree>
    <p:extLst>
      <p:ext uri="{BB962C8B-B14F-4D97-AF65-F5344CB8AC3E}">
        <p14:creationId xmlns:p14="http://schemas.microsoft.com/office/powerpoint/2010/main" val="539832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C23E7-0B20-F09E-E5BE-13AE2EE44C68}"/>
              </a:ext>
            </a:extLst>
          </p:cNvPr>
          <p:cNvSpPr>
            <a:spLocks noGrp="1"/>
          </p:cNvSpPr>
          <p:nvPr>
            <p:ph type="title"/>
          </p:nvPr>
        </p:nvSpPr>
        <p:spPr/>
        <p:txBody>
          <a:bodyPr/>
          <a:lstStyle/>
          <a:p>
            <a:r>
              <a:rPr lang="en-US" dirty="0"/>
              <a:t>      </a:t>
            </a:r>
          </a:p>
        </p:txBody>
      </p:sp>
      <p:pic>
        <p:nvPicPr>
          <p:cNvPr id="5" name="Content Placeholder 4">
            <a:extLst>
              <a:ext uri="{FF2B5EF4-FFF2-40B4-BE49-F238E27FC236}">
                <a16:creationId xmlns:a16="http://schemas.microsoft.com/office/drawing/2014/main" id="{1FEA51B7-8977-4161-8F85-BDC5ACAFC19C}"/>
              </a:ext>
            </a:extLst>
          </p:cNvPr>
          <p:cNvPicPr>
            <a:picLocks noGrp="1" noChangeAspect="1"/>
          </p:cNvPicPr>
          <p:nvPr>
            <p:ph idx="1"/>
          </p:nvPr>
        </p:nvPicPr>
        <p:blipFill>
          <a:blip r:embed="rId2"/>
          <a:stretch>
            <a:fillRect/>
          </a:stretch>
        </p:blipFill>
        <p:spPr>
          <a:xfrm>
            <a:off x="3442269" y="1264555"/>
            <a:ext cx="5307462" cy="3778250"/>
          </a:xfrm>
          <a:prstGeom prst="rect">
            <a:avLst/>
          </a:prstGeom>
        </p:spPr>
      </p:pic>
      <p:sp>
        <p:nvSpPr>
          <p:cNvPr id="6" name="TextBox 5">
            <a:extLst>
              <a:ext uri="{FF2B5EF4-FFF2-40B4-BE49-F238E27FC236}">
                <a16:creationId xmlns:a16="http://schemas.microsoft.com/office/drawing/2014/main" id="{5068ED48-CB36-CE14-EC07-158E212C1310}"/>
              </a:ext>
            </a:extLst>
          </p:cNvPr>
          <p:cNvSpPr txBox="1"/>
          <p:nvPr/>
        </p:nvSpPr>
        <p:spPr>
          <a:xfrm flipH="1">
            <a:off x="2767735" y="5593445"/>
            <a:ext cx="7855440" cy="923330"/>
          </a:xfrm>
          <a:prstGeom prst="rect">
            <a:avLst/>
          </a:prstGeom>
          <a:noFill/>
        </p:spPr>
        <p:txBody>
          <a:bodyPr wrap="square" rtlCol="0">
            <a:spAutoFit/>
          </a:bodyPr>
          <a:lstStyle/>
          <a:p>
            <a:r>
              <a:rPr lang="en-US" dirty="0"/>
              <a:t>This graph tells us the severity of the accidents which have ratings from 1-4.this tells us that most of the accidents are at the level of 2 and the second most accidents are at the danger level.</a:t>
            </a:r>
            <a:endParaRPr lang="en-IN" dirty="0"/>
          </a:p>
        </p:txBody>
      </p:sp>
    </p:spTree>
    <p:extLst>
      <p:ext uri="{BB962C8B-B14F-4D97-AF65-F5344CB8AC3E}">
        <p14:creationId xmlns:p14="http://schemas.microsoft.com/office/powerpoint/2010/main" val="39965130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1D72F-A73B-6BDB-9FCA-4A75C4ACA5F0}"/>
              </a:ext>
            </a:extLst>
          </p:cNvPr>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082D0A3F-BE8D-7181-71B8-648EE3A7800C}"/>
              </a:ext>
            </a:extLst>
          </p:cNvPr>
          <p:cNvPicPr>
            <a:picLocks noGrp="1" noChangeAspect="1"/>
          </p:cNvPicPr>
          <p:nvPr>
            <p:ph idx="1"/>
          </p:nvPr>
        </p:nvPicPr>
        <p:blipFill>
          <a:blip r:embed="rId2"/>
          <a:stretch>
            <a:fillRect/>
          </a:stretch>
        </p:blipFill>
        <p:spPr>
          <a:xfrm>
            <a:off x="3576918" y="1449014"/>
            <a:ext cx="5916706" cy="3959972"/>
          </a:xfrm>
          <a:prstGeom prst="rect">
            <a:avLst/>
          </a:prstGeom>
        </p:spPr>
      </p:pic>
      <p:sp>
        <p:nvSpPr>
          <p:cNvPr id="5" name="TextBox 4">
            <a:extLst>
              <a:ext uri="{FF2B5EF4-FFF2-40B4-BE49-F238E27FC236}">
                <a16:creationId xmlns:a16="http://schemas.microsoft.com/office/drawing/2014/main" id="{8D6AE681-F0FB-9436-D4B1-2CE064CE42C8}"/>
              </a:ext>
            </a:extLst>
          </p:cNvPr>
          <p:cNvSpPr txBox="1"/>
          <p:nvPr/>
        </p:nvSpPr>
        <p:spPr>
          <a:xfrm>
            <a:off x="2783541" y="5772225"/>
            <a:ext cx="8283389" cy="923330"/>
          </a:xfrm>
          <a:prstGeom prst="rect">
            <a:avLst/>
          </a:prstGeom>
          <a:noFill/>
        </p:spPr>
        <p:txBody>
          <a:bodyPr wrap="square" rtlCol="0">
            <a:spAutoFit/>
          </a:bodyPr>
          <a:lstStyle/>
          <a:p>
            <a:r>
              <a:rPr lang="en-US" dirty="0"/>
              <a:t>This graph is the Extension of the severity graph. It tells us the severity of accidents happening at what time. here the time is taken as day and night. This tells us that most of the accidents happen in the day time.</a:t>
            </a:r>
            <a:endParaRPr lang="en-IN" dirty="0"/>
          </a:p>
        </p:txBody>
      </p:sp>
    </p:spTree>
    <p:extLst>
      <p:ext uri="{BB962C8B-B14F-4D97-AF65-F5344CB8AC3E}">
        <p14:creationId xmlns:p14="http://schemas.microsoft.com/office/powerpoint/2010/main" val="14697687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6A971-E26E-3F29-3E82-390B2E948C3B}"/>
              </a:ext>
            </a:extLst>
          </p:cNvPr>
          <p:cNvSpPr>
            <a:spLocks noGrp="1"/>
          </p:cNvSpPr>
          <p:nvPr>
            <p:ph type="title"/>
          </p:nvPr>
        </p:nvSpPr>
        <p:spPr/>
        <p:txBody>
          <a:bodyPr/>
          <a:lstStyle/>
          <a:p>
            <a:r>
              <a:rPr lang="en-US" dirty="0"/>
              <a:t>     </a:t>
            </a:r>
          </a:p>
        </p:txBody>
      </p:sp>
      <p:pic>
        <p:nvPicPr>
          <p:cNvPr id="4" name="Content Placeholder 3">
            <a:extLst>
              <a:ext uri="{FF2B5EF4-FFF2-40B4-BE49-F238E27FC236}">
                <a16:creationId xmlns:a16="http://schemas.microsoft.com/office/drawing/2014/main" id="{B903D4AD-28B2-CBA3-B5F0-113694FC9048}"/>
              </a:ext>
            </a:extLst>
          </p:cNvPr>
          <p:cNvPicPr>
            <a:picLocks noGrp="1" noChangeAspect="1"/>
          </p:cNvPicPr>
          <p:nvPr>
            <p:ph idx="1"/>
          </p:nvPr>
        </p:nvPicPr>
        <p:blipFill>
          <a:blip r:embed="rId2"/>
          <a:stretch>
            <a:fillRect/>
          </a:stretch>
        </p:blipFill>
        <p:spPr>
          <a:xfrm>
            <a:off x="3507557" y="1264555"/>
            <a:ext cx="6091518" cy="3778250"/>
          </a:xfrm>
          <a:prstGeom prst="rect">
            <a:avLst/>
          </a:prstGeom>
        </p:spPr>
      </p:pic>
      <p:sp>
        <p:nvSpPr>
          <p:cNvPr id="5" name="TextBox 4">
            <a:extLst>
              <a:ext uri="{FF2B5EF4-FFF2-40B4-BE49-F238E27FC236}">
                <a16:creationId xmlns:a16="http://schemas.microsoft.com/office/drawing/2014/main" id="{9B42FE16-3E10-50A9-520F-C997667784FF}"/>
              </a:ext>
            </a:extLst>
          </p:cNvPr>
          <p:cNvSpPr txBox="1"/>
          <p:nvPr/>
        </p:nvSpPr>
        <p:spPr>
          <a:xfrm>
            <a:off x="2850777" y="5392270"/>
            <a:ext cx="7785847" cy="1200329"/>
          </a:xfrm>
          <a:prstGeom prst="rect">
            <a:avLst/>
          </a:prstGeom>
          <a:noFill/>
        </p:spPr>
        <p:txBody>
          <a:bodyPr wrap="square" rtlCol="0">
            <a:spAutoFit/>
          </a:bodyPr>
          <a:lstStyle/>
          <a:p>
            <a:r>
              <a:rPr lang="en-US" dirty="0"/>
              <a:t>This graph gives information about the accidents that are happening in different time zones across the united states. We can view that the us eastern time zone has the highest record of accidents.</a:t>
            </a:r>
            <a:endParaRPr lang="en-IN" dirty="0"/>
          </a:p>
        </p:txBody>
      </p:sp>
    </p:spTree>
    <p:extLst>
      <p:ext uri="{BB962C8B-B14F-4D97-AF65-F5344CB8AC3E}">
        <p14:creationId xmlns:p14="http://schemas.microsoft.com/office/powerpoint/2010/main" val="4074030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E0FC2C-A581-52AC-1A49-39B21B8040CB}"/>
              </a:ext>
            </a:extLst>
          </p:cNvPr>
          <p:cNvSpPr txBox="1"/>
          <p:nvPr/>
        </p:nvSpPr>
        <p:spPr>
          <a:xfrm>
            <a:off x="2635624" y="1613647"/>
            <a:ext cx="3980329" cy="369332"/>
          </a:xfrm>
          <a:prstGeom prst="rect">
            <a:avLst/>
          </a:prstGeom>
          <a:noFill/>
        </p:spPr>
        <p:txBody>
          <a:bodyPr wrap="square" rtlCol="0">
            <a:spAutoFit/>
          </a:bodyPr>
          <a:lstStyle/>
          <a:p>
            <a:endParaRPr lang="en-IN" dirty="0"/>
          </a:p>
        </p:txBody>
      </p:sp>
      <p:pic>
        <p:nvPicPr>
          <p:cNvPr id="3" name="Picture 2">
            <a:extLst>
              <a:ext uri="{FF2B5EF4-FFF2-40B4-BE49-F238E27FC236}">
                <a16:creationId xmlns:a16="http://schemas.microsoft.com/office/drawing/2014/main" id="{4C30E612-28D6-9AE7-5892-747DBF70C53F}"/>
              </a:ext>
            </a:extLst>
          </p:cNvPr>
          <p:cNvPicPr>
            <a:picLocks noChangeAspect="1"/>
          </p:cNvPicPr>
          <p:nvPr/>
        </p:nvPicPr>
        <p:blipFill>
          <a:blip r:embed="rId2"/>
          <a:stretch>
            <a:fillRect/>
          </a:stretch>
        </p:blipFill>
        <p:spPr>
          <a:xfrm>
            <a:off x="2030506" y="1021975"/>
            <a:ext cx="8525436" cy="4061013"/>
          </a:xfrm>
          <a:prstGeom prst="rect">
            <a:avLst/>
          </a:prstGeom>
        </p:spPr>
      </p:pic>
      <p:sp>
        <p:nvSpPr>
          <p:cNvPr id="4" name="TextBox 3">
            <a:extLst>
              <a:ext uri="{FF2B5EF4-FFF2-40B4-BE49-F238E27FC236}">
                <a16:creationId xmlns:a16="http://schemas.microsoft.com/office/drawing/2014/main" id="{67EFF50C-4118-3105-A5AE-AD2E9E696F01}"/>
              </a:ext>
            </a:extLst>
          </p:cNvPr>
          <p:cNvSpPr txBox="1"/>
          <p:nvPr/>
        </p:nvSpPr>
        <p:spPr>
          <a:xfrm>
            <a:off x="2635625" y="5674659"/>
            <a:ext cx="8095128" cy="923330"/>
          </a:xfrm>
          <a:prstGeom prst="rect">
            <a:avLst/>
          </a:prstGeom>
          <a:noFill/>
        </p:spPr>
        <p:txBody>
          <a:bodyPr wrap="square" rtlCol="0">
            <a:spAutoFit/>
          </a:bodyPr>
          <a:lstStyle/>
          <a:p>
            <a:r>
              <a:rPr lang="en-US" dirty="0"/>
              <a:t>This graph tells about the accidents that are happening in the different states which gives a clear comparison. this graph tells us that the state of CA has the highest record of accidents.</a:t>
            </a:r>
            <a:endParaRPr lang="en-IN" dirty="0"/>
          </a:p>
        </p:txBody>
      </p:sp>
    </p:spTree>
    <p:extLst>
      <p:ext uri="{BB962C8B-B14F-4D97-AF65-F5344CB8AC3E}">
        <p14:creationId xmlns:p14="http://schemas.microsoft.com/office/powerpoint/2010/main" val="1436657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7A82944-C2FC-5C05-6DA8-721415B7DD97}"/>
              </a:ext>
            </a:extLst>
          </p:cNvPr>
          <p:cNvPicPr>
            <a:picLocks noChangeAspect="1"/>
          </p:cNvPicPr>
          <p:nvPr/>
        </p:nvPicPr>
        <p:blipFill>
          <a:blip r:embed="rId2"/>
          <a:stretch>
            <a:fillRect/>
          </a:stretch>
        </p:blipFill>
        <p:spPr>
          <a:xfrm>
            <a:off x="2447365" y="632012"/>
            <a:ext cx="8390965" cy="4182036"/>
          </a:xfrm>
          <a:prstGeom prst="rect">
            <a:avLst/>
          </a:prstGeom>
        </p:spPr>
      </p:pic>
      <p:sp>
        <p:nvSpPr>
          <p:cNvPr id="3" name="TextBox 2">
            <a:extLst>
              <a:ext uri="{FF2B5EF4-FFF2-40B4-BE49-F238E27FC236}">
                <a16:creationId xmlns:a16="http://schemas.microsoft.com/office/drawing/2014/main" id="{55557BD1-ACBB-2525-3CE6-507DE9906D48}"/>
              </a:ext>
            </a:extLst>
          </p:cNvPr>
          <p:cNvSpPr txBox="1"/>
          <p:nvPr/>
        </p:nvSpPr>
        <p:spPr>
          <a:xfrm>
            <a:off x="3213847" y="5553635"/>
            <a:ext cx="7732059" cy="923330"/>
          </a:xfrm>
          <a:prstGeom prst="rect">
            <a:avLst/>
          </a:prstGeom>
          <a:noFill/>
        </p:spPr>
        <p:txBody>
          <a:bodyPr wrap="square" rtlCol="0">
            <a:spAutoFit/>
          </a:bodyPr>
          <a:lstStyle/>
          <a:p>
            <a:r>
              <a:rPr lang="en-US" dirty="0"/>
              <a:t>This graph tells us the top 10 cities that have the highest record of accidents. It also gives a comparison of the city which has the highest number of accidents among them.</a:t>
            </a:r>
            <a:endParaRPr lang="en-IN" dirty="0"/>
          </a:p>
        </p:txBody>
      </p:sp>
    </p:spTree>
    <p:extLst>
      <p:ext uri="{BB962C8B-B14F-4D97-AF65-F5344CB8AC3E}">
        <p14:creationId xmlns:p14="http://schemas.microsoft.com/office/powerpoint/2010/main" val="3710838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47B89C0-4E32-B9EE-7847-314B9C1C2C2C}"/>
              </a:ext>
            </a:extLst>
          </p:cNvPr>
          <p:cNvPicPr>
            <a:picLocks noChangeAspect="1"/>
          </p:cNvPicPr>
          <p:nvPr/>
        </p:nvPicPr>
        <p:blipFill>
          <a:blip r:embed="rId2"/>
          <a:stretch>
            <a:fillRect/>
          </a:stretch>
        </p:blipFill>
        <p:spPr>
          <a:xfrm>
            <a:off x="2514599" y="484094"/>
            <a:ext cx="7799295" cy="4666130"/>
          </a:xfrm>
          <a:prstGeom prst="rect">
            <a:avLst/>
          </a:prstGeom>
        </p:spPr>
      </p:pic>
      <p:sp>
        <p:nvSpPr>
          <p:cNvPr id="3" name="TextBox 2">
            <a:extLst>
              <a:ext uri="{FF2B5EF4-FFF2-40B4-BE49-F238E27FC236}">
                <a16:creationId xmlns:a16="http://schemas.microsoft.com/office/drawing/2014/main" id="{0D0DE337-41FD-227B-C61A-8C67C451A375}"/>
              </a:ext>
            </a:extLst>
          </p:cNvPr>
          <p:cNvSpPr txBox="1"/>
          <p:nvPr/>
        </p:nvSpPr>
        <p:spPr>
          <a:xfrm flipH="1">
            <a:off x="2595281" y="5450576"/>
            <a:ext cx="7637929" cy="1200329"/>
          </a:xfrm>
          <a:prstGeom prst="rect">
            <a:avLst/>
          </a:prstGeom>
          <a:noFill/>
        </p:spPr>
        <p:txBody>
          <a:bodyPr wrap="square" rtlCol="0">
            <a:spAutoFit/>
          </a:bodyPr>
          <a:lstStyle/>
          <a:p>
            <a:r>
              <a:rPr lang="en-US" dirty="0"/>
              <a:t>This graph has the factor of Traffic signal which tells us that places without traffic signal has the highest record of accidents. So, accidents can be minimized by having the signals at the right places.</a:t>
            </a:r>
            <a:endParaRPr lang="en-IN" dirty="0"/>
          </a:p>
        </p:txBody>
      </p:sp>
    </p:spTree>
    <p:extLst>
      <p:ext uri="{BB962C8B-B14F-4D97-AF65-F5344CB8AC3E}">
        <p14:creationId xmlns:p14="http://schemas.microsoft.com/office/powerpoint/2010/main" val="7289762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6A971-E26E-3F29-3E82-390B2E948C3B}"/>
              </a:ext>
            </a:extLst>
          </p:cNvPr>
          <p:cNvSpPr>
            <a:spLocks noGrp="1"/>
          </p:cNvSpPr>
          <p:nvPr>
            <p:ph type="title"/>
          </p:nvPr>
        </p:nvSpPr>
        <p:spPr/>
        <p:txBody>
          <a:bodyPr/>
          <a:lstStyle/>
          <a:p>
            <a:r>
              <a:rPr lang="en-US" dirty="0"/>
              <a:t>State Accident Percentage by Month</a:t>
            </a:r>
          </a:p>
        </p:txBody>
      </p:sp>
      <p:pic>
        <p:nvPicPr>
          <p:cNvPr id="5" name="Content Placeholder 4">
            <a:extLst>
              <a:ext uri="{FF2B5EF4-FFF2-40B4-BE49-F238E27FC236}">
                <a16:creationId xmlns:a16="http://schemas.microsoft.com/office/drawing/2014/main" id="{815869B4-9CC9-E99A-69FA-05865C535BD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 t="14509" r="785" b="14225"/>
          <a:stretch/>
        </p:blipFill>
        <p:spPr>
          <a:xfrm>
            <a:off x="2571584" y="1462523"/>
            <a:ext cx="7176715" cy="5154949"/>
          </a:xfrm>
        </p:spPr>
      </p:pic>
    </p:spTree>
    <p:extLst>
      <p:ext uri="{BB962C8B-B14F-4D97-AF65-F5344CB8AC3E}">
        <p14:creationId xmlns:p14="http://schemas.microsoft.com/office/powerpoint/2010/main" val="593215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14430-8656-D7F1-A000-58593B661542}"/>
              </a:ext>
            </a:extLst>
          </p:cNvPr>
          <p:cNvSpPr>
            <a:spLocks noGrp="1"/>
          </p:cNvSpPr>
          <p:nvPr>
            <p:ph type="title"/>
          </p:nvPr>
        </p:nvSpPr>
        <p:spPr/>
        <p:txBody>
          <a:bodyPr/>
          <a:lstStyle/>
          <a:p>
            <a:r>
              <a:rPr lang="en-US" dirty="0"/>
              <a:t>T Tests and </a:t>
            </a:r>
            <a:r>
              <a:rPr lang="en-US" dirty="0" err="1"/>
              <a:t>Anova</a:t>
            </a:r>
            <a:endParaRPr lang="en-US" dirty="0"/>
          </a:p>
        </p:txBody>
      </p:sp>
      <p:sp>
        <p:nvSpPr>
          <p:cNvPr id="3" name="Content Placeholder 2">
            <a:extLst>
              <a:ext uri="{FF2B5EF4-FFF2-40B4-BE49-F238E27FC236}">
                <a16:creationId xmlns:a16="http://schemas.microsoft.com/office/drawing/2014/main" id="{949FD19E-38F1-A45E-DA38-9DD822F34C99}"/>
              </a:ext>
            </a:extLst>
          </p:cNvPr>
          <p:cNvSpPr>
            <a:spLocks noGrp="1"/>
          </p:cNvSpPr>
          <p:nvPr>
            <p:ph idx="1"/>
          </p:nvPr>
        </p:nvSpPr>
        <p:spPr>
          <a:xfrm>
            <a:off x="469885" y="1764664"/>
            <a:ext cx="11656612" cy="4877325"/>
          </a:xfrm>
        </p:spPr>
        <p:txBody>
          <a:bodyPr numCol="2">
            <a:normAutofit fontScale="85000" lnSpcReduction="20000"/>
          </a:bodyPr>
          <a:lstStyle/>
          <a:p>
            <a:pPr marL="0" indent="0">
              <a:lnSpc>
                <a:spcPct val="120000"/>
              </a:lnSpc>
              <a:spcBef>
                <a:spcPts val="0"/>
              </a:spcBef>
              <a:buNone/>
            </a:pPr>
            <a:r>
              <a:rPr lang="en-US" dirty="0">
                <a:latin typeface="Consolas" panose="020B0609020204030204" pitchFamily="49" charset="0"/>
              </a:rPr>
              <a:t>	Welch Two Sample t-test</a:t>
            </a: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data:  </a:t>
            </a:r>
            <a:r>
              <a:rPr lang="en-US" dirty="0" err="1">
                <a:latin typeface="Consolas" panose="020B0609020204030204" pitchFamily="49" charset="0"/>
              </a:rPr>
              <a:t>train$Sunrise_Sunset_DAY</a:t>
            </a:r>
            <a:r>
              <a:rPr lang="en-US" dirty="0">
                <a:latin typeface="Consolas" panose="020B0609020204030204" pitchFamily="49" charset="0"/>
              </a:rPr>
              <a:t> and </a:t>
            </a:r>
            <a:r>
              <a:rPr lang="en-US" dirty="0" err="1">
                <a:latin typeface="Consolas" panose="020B0609020204030204" pitchFamily="49" charset="0"/>
              </a:rPr>
              <a:t>train$Severity</a:t>
            </a: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t = -3179.3, </a:t>
            </a:r>
            <a:r>
              <a:rPr lang="en-US" dirty="0" err="1">
                <a:latin typeface="Consolas" panose="020B0609020204030204" pitchFamily="49" charset="0"/>
              </a:rPr>
              <a:t>df</a:t>
            </a:r>
            <a:r>
              <a:rPr lang="en-US" dirty="0">
                <a:latin typeface="Consolas" panose="020B0609020204030204" pitchFamily="49" charset="0"/>
              </a:rPr>
              <a:t> = 3678781, p-value &lt; 2.2e-16</a:t>
            </a:r>
          </a:p>
          <a:p>
            <a:pPr marL="0" indent="0">
              <a:lnSpc>
                <a:spcPct val="120000"/>
              </a:lnSpc>
              <a:spcBef>
                <a:spcPts val="0"/>
              </a:spcBef>
              <a:buNone/>
            </a:pPr>
            <a:r>
              <a:rPr lang="en-US" dirty="0">
                <a:latin typeface="Consolas" panose="020B0609020204030204" pitchFamily="49" charset="0"/>
              </a:rPr>
              <a:t>alternative hypothesis: true difference in means is not equal to 0</a:t>
            </a:r>
          </a:p>
          <a:p>
            <a:pPr marL="0" indent="0">
              <a:lnSpc>
                <a:spcPct val="120000"/>
              </a:lnSpc>
              <a:spcBef>
                <a:spcPts val="0"/>
              </a:spcBef>
              <a:buNone/>
            </a:pPr>
            <a:r>
              <a:rPr lang="en-US" dirty="0">
                <a:latin typeface="Consolas" panose="020B0609020204030204" pitchFamily="49" charset="0"/>
              </a:rPr>
              <a:t>95 percent confidence interval:</a:t>
            </a:r>
          </a:p>
          <a:p>
            <a:pPr marL="0" indent="0">
              <a:lnSpc>
                <a:spcPct val="120000"/>
              </a:lnSpc>
              <a:spcBef>
                <a:spcPts val="0"/>
              </a:spcBef>
              <a:buNone/>
            </a:pPr>
            <a:r>
              <a:rPr lang="en-US" dirty="0">
                <a:latin typeface="Consolas" panose="020B0609020204030204" pitchFamily="49" charset="0"/>
              </a:rPr>
              <a:t> -1.469906 -1.468095</a:t>
            </a:r>
          </a:p>
          <a:p>
            <a:pPr marL="0" indent="0">
              <a:lnSpc>
                <a:spcPct val="120000"/>
              </a:lnSpc>
              <a:spcBef>
                <a:spcPts val="0"/>
              </a:spcBef>
              <a:buNone/>
            </a:pPr>
            <a:r>
              <a:rPr lang="en-US" dirty="0">
                <a:latin typeface="Consolas" panose="020B0609020204030204" pitchFamily="49" charset="0"/>
              </a:rPr>
              <a:t>sample estimates:</a:t>
            </a:r>
          </a:p>
          <a:p>
            <a:pPr marL="0" indent="0">
              <a:lnSpc>
                <a:spcPct val="120000"/>
              </a:lnSpc>
              <a:spcBef>
                <a:spcPts val="0"/>
              </a:spcBef>
              <a:buNone/>
            </a:pPr>
            <a:r>
              <a:rPr lang="en-US" dirty="0">
                <a:latin typeface="Consolas" panose="020B0609020204030204" pitchFamily="49" charset="0"/>
              </a:rPr>
              <a:t>mean of x mean of y </a:t>
            </a:r>
          </a:p>
          <a:p>
            <a:pPr marL="0" indent="0">
              <a:lnSpc>
                <a:spcPct val="120000"/>
              </a:lnSpc>
              <a:spcBef>
                <a:spcPts val="0"/>
              </a:spcBef>
              <a:buNone/>
            </a:pPr>
            <a:r>
              <a:rPr lang="en-US" dirty="0">
                <a:latin typeface="Consolas" panose="020B0609020204030204" pitchFamily="49" charset="0"/>
              </a:rPr>
              <a:t>0.6198492 2.0888500 </a:t>
            </a: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	Welch Two Sample t-test</a:t>
            </a: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data:  </a:t>
            </a:r>
            <a:r>
              <a:rPr lang="en-US" dirty="0" err="1">
                <a:latin typeface="Consolas" panose="020B0609020204030204" pitchFamily="49" charset="0"/>
              </a:rPr>
              <a:t>train$Traffic_Signal</a:t>
            </a:r>
            <a:r>
              <a:rPr lang="en-US" dirty="0">
                <a:latin typeface="Consolas" panose="020B0609020204030204" pitchFamily="49" charset="0"/>
              </a:rPr>
              <a:t> and </a:t>
            </a:r>
            <a:r>
              <a:rPr lang="en-US" dirty="0" err="1">
                <a:latin typeface="Consolas" panose="020B0609020204030204" pitchFamily="49" charset="0"/>
              </a:rPr>
              <a:t>train$Severity</a:t>
            </a: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t = -5433.4, </a:t>
            </a:r>
            <a:r>
              <a:rPr lang="en-US" dirty="0" err="1">
                <a:latin typeface="Consolas" panose="020B0609020204030204" pitchFamily="49" charset="0"/>
              </a:rPr>
              <a:t>df</a:t>
            </a:r>
            <a:r>
              <a:rPr lang="en-US" dirty="0">
                <a:latin typeface="Consolas" panose="020B0609020204030204" pitchFamily="49" charset="0"/>
              </a:rPr>
              <a:t> = 3429103, p-value &lt; 2.2e-16</a:t>
            </a:r>
          </a:p>
          <a:p>
            <a:pPr marL="0" indent="0">
              <a:lnSpc>
                <a:spcPct val="120000"/>
              </a:lnSpc>
              <a:spcBef>
                <a:spcPts val="0"/>
              </a:spcBef>
              <a:buNone/>
            </a:pPr>
            <a:r>
              <a:rPr lang="en-US" dirty="0">
                <a:latin typeface="Consolas" panose="020B0609020204030204" pitchFamily="49" charset="0"/>
              </a:rPr>
              <a:t>alternative hypothesis: true difference in means is not equal to 0</a:t>
            </a:r>
          </a:p>
          <a:p>
            <a:pPr marL="0" indent="0">
              <a:lnSpc>
                <a:spcPct val="120000"/>
              </a:lnSpc>
              <a:spcBef>
                <a:spcPts val="0"/>
              </a:spcBef>
              <a:buNone/>
            </a:pPr>
            <a:r>
              <a:rPr lang="en-US" dirty="0">
                <a:latin typeface="Consolas" panose="020B0609020204030204" pitchFamily="49" charset="0"/>
              </a:rPr>
              <a:t>95 percent confidence interval:</a:t>
            </a:r>
          </a:p>
          <a:p>
            <a:pPr marL="0" indent="0">
              <a:lnSpc>
                <a:spcPct val="120000"/>
              </a:lnSpc>
              <a:spcBef>
                <a:spcPts val="0"/>
              </a:spcBef>
              <a:buNone/>
            </a:pPr>
            <a:r>
              <a:rPr lang="en-US" dirty="0">
                <a:latin typeface="Consolas" panose="020B0609020204030204" pitchFamily="49" charset="0"/>
              </a:rPr>
              <a:t> -1.994005 -1.992567</a:t>
            </a:r>
          </a:p>
          <a:p>
            <a:pPr marL="0" indent="0">
              <a:lnSpc>
                <a:spcPct val="120000"/>
              </a:lnSpc>
              <a:spcBef>
                <a:spcPts val="0"/>
              </a:spcBef>
              <a:buNone/>
            </a:pPr>
            <a:r>
              <a:rPr lang="en-US" dirty="0">
                <a:latin typeface="Consolas" panose="020B0609020204030204" pitchFamily="49" charset="0"/>
              </a:rPr>
              <a:t>sample estimates:</a:t>
            </a:r>
          </a:p>
          <a:p>
            <a:pPr marL="0" indent="0">
              <a:lnSpc>
                <a:spcPct val="120000"/>
              </a:lnSpc>
              <a:spcBef>
                <a:spcPts val="0"/>
              </a:spcBef>
              <a:buNone/>
            </a:pPr>
            <a:r>
              <a:rPr lang="en-US" dirty="0">
                <a:latin typeface="Consolas" panose="020B0609020204030204" pitchFamily="49" charset="0"/>
              </a:rPr>
              <a:t> mean of x  mean of y </a:t>
            </a:r>
          </a:p>
          <a:p>
            <a:pPr marL="0" indent="0">
              <a:lnSpc>
                <a:spcPct val="120000"/>
              </a:lnSpc>
              <a:spcBef>
                <a:spcPts val="0"/>
              </a:spcBef>
              <a:buNone/>
            </a:pPr>
            <a:r>
              <a:rPr lang="en-US" dirty="0">
                <a:latin typeface="Consolas" panose="020B0609020204030204" pitchFamily="49" charset="0"/>
              </a:rPr>
              <a:t>0.09556363 2.08885004 </a:t>
            </a: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endParaRPr lang="en-US" dirty="0">
              <a:latin typeface="Consolas" panose="020B0609020204030204" pitchFamily="49" charset="0"/>
            </a:endParaRPr>
          </a:p>
          <a:p>
            <a:pPr marL="0" indent="0">
              <a:lnSpc>
                <a:spcPct val="120000"/>
              </a:lnSpc>
              <a:spcBef>
                <a:spcPts val="0"/>
              </a:spcBef>
              <a:buNone/>
            </a:pPr>
            <a:r>
              <a:rPr lang="en-US" dirty="0">
                <a:latin typeface="Consolas" panose="020B0609020204030204" pitchFamily="49" charset="0"/>
              </a:rPr>
              <a:t>	</a:t>
            </a:r>
            <a:r>
              <a:rPr lang="en-US" dirty="0" err="1">
                <a:latin typeface="Consolas" panose="020B0609020204030204" pitchFamily="49" charset="0"/>
              </a:rPr>
              <a:t>Anova</a:t>
            </a:r>
            <a:r>
              <a:rPr lang="en-US" dirty="0">
                <a:latin typeface="Consolas" panose="020B0609020204030204" pitchFamily="49" charset="0"/>
              </a:rPr>
              <a:t> State Results</a:t>
            </a:r>
          </a:p>
          <a:p>
            <a:pPr marL="0" indent="0">
              <a:lnSpc>
                <a:spcPct val="120000"/>
              </a:lnSpc>
              <a:spcBef>
                <a:spcPts val="0"/>
              </a:spcBef>
              <a:buNone/>
            </a:pPr>
            <a:r>
              <a:rPr lang="en-US" dirty="0">
                <a:latin typeface="Consolas" panose="020B0609020204030204" pitchFamily="49" charset="0"/>
              </a:rPr>
              <a:t>                 </a:t>
            </a:r>
            <a:r>
              <a:rPr lang="en-US" dirty="0" err="1">
                <a:latin typeface="Consolas" panose="020B0609020204030204" pitchFamily="49" charset="0"/>
              </a:rPr>
              <a:t>Df</a:t>
            </a:r>
            <a:r>
              <a:rPr lang="en-US" dirty="0">
                <a:latin typeface="Consolas" panose="020B0609020204030204" pitchFamily="49" charset="0"/>
              </a:rPr>
              <a:t> Sum Sq Mean Sq F value </a:t>
            </a:r>
            <a:r>
              <a:rPr lang="en-US" dirty="0" err="1">
                <a:latin typeface="Consolas" panose="020B0609020204030204" pitchFamily="49" charset="0"/>
              </a:rPr>
              <a:t>Pr</a:t>
            </a:r>
            <a:r>
              <a:rPr lang="en-US" dirty="0">
                <a:latin typeface="Consolas" panose="020B0609020204030204" pitchFamily="49" charset="0"/>
              </a:rPr>
              <a:t>(&gt;F)    </a:t>
            </a:r>
          </a:p>
          <a:p>
            <a:pPr marL="0" indent="0">
              <a:lnSpc>
                <a:spcPct val="120000"/>
              </a:lnSpc>
              <a:spcBef>
                <a:spcPts val="0"/>
              </a:spcBef>
              <a:buNone/>
            </a:pPr>
            <a:r>
              <a:rPr lang="en-US" dirty="0" err="1">
                <a:latin typeface="Consolas" panose="020B0609020204030204" pitchFamily="49" charset="0"/>
              </a:rPr>
              <a:t>train$State</a:t>
            </a:r>
            <a:r>
              <a:rPr lang="en-US" dirty="0">
                <a:latin typeface="Consolas" panose="020B0609020204030204" pitchFamily="49" charset="0"/>
              </a:rPr>
              <a:t>      48  25216   525.3    3395 &lt;2e-16 ***</a:t>
            </a:r>
          </a:p>
          <a:p>
            <a:pPr marL="0" indent="0">
              <a:lnSpc>
                <a:spcPct val="120000"/>
              </a:lnSpc>
              <a:spcBef>
                <a:spcPts val="0"/>
              </a:spcBef>
              <a:buNone/>
            </a:pPr>
            <a:r>
              <a:rPr lang="en-US" dirty="0">
                <a:latin typeface="Consolas" panose="020B0609020204030204" pitchFamily="49" charset="0"/>
              </a:rPr>
              <a:t>Residuals   1890890 292568     0.2                   </a:t>
            </a:r>
          </a:p>
          <a:p>
            <a:pPr marL="0" indent="0">
              <a:lnSpc>
                <a:spcPct val="120000"/>
              </a:lnSpc>
              <a:spcBef>
                <a:spcPts val="0"/>
              </a:spcBef>
              <a:buNone/>
            </a:pPr>
            <a:r>
              <a:rPr lang="en-US" dirty="0">
                <a:latin typeface="Consolas" panose="020B0609020204030204" pitchFamily="49" charset="0"/>
              </a:rPr>
              <a:t>---</a:t>
            </a:r>
          </a:p>
          <a:p>
            <a:pPr marL="0" indent="0">
              <a:lnSpc>
                <a:spcPct val="120000"/>
              </a:lnSpc>
              <a:spcBef>
                <a:spcPts val="0"/>
              </a:spcBef>
              <a:buNone/>
            </a:pPr>
            <a:r>
              <a:rPr lang="en-US" dirty="0" err="1">
                <a:latin typeface="Consolas" panose="020B0609020204030204" pitchFamily="49" charset="0"/>
              </a:rPr>
              <a:t>Signif</a:t>
            </a:r>
            <a:r>
              <a:rPr lang="en-US" dirty="0">
                <a:latin typeface="Consolas" panose="020B0609020204030204" pitchFamily="49" charset="0"/>
              </a:rPr>
              <a:t>. codes:  0 ‘***’ 0.001 ‘**’ 0.01 ‘*’ 0.05 ‘.’ 0.1 ‘ ’ 1</a:t>
            </a:r>
          </a:p>
        </p:txBody>
      </p:sp>
    </p:spTree>
    <p:extLst>
      <p:ext uri="{BB962C8B-B14F-4D97-AF65-F5344CB8AC3E}">
        <p14:creationId xmlns:p14="http://schemas.microsoft.com/office/powerpoint/2010/main" val="825440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91819-B86F-1E67-144F-482734E9739B}"/>
              </a:ext>
            </a:extLst>
          </p:cNvPr>
          <p:cNvSpPr>
            <a:spLocks noGrp="1"/>
          </p:cNvSpPr>
          <p:nvPr>
            <p:ph type="title"/>
          </p:nvPr>
        </p:nvSpPr>
        <p:spPr/>
        <p:txBody>
          <a:bodyPr/>
          <a:lstStyle/>
          <a:p>
            <a:r>
              <a:rPr lang="en-US" dirty="0"/>
              <a:t>Correlations</a:t>
            </a:r>
          </a:p>
        </p:txBody>
      </p:sp>
      <p:sp>
        <p:nvSpPr>
          <p:cNvPr id="3" name="Content Placeholder 2">
            <a:extLst>
              <a:ext uri="{FF2B5EF4-FFF2-40B4-BE49-F238E27FC236}">
                <a16:creationId xmlns:a16="http://schemas.microsoft.com/office/drawing/2014/main" id="{37109FF4-1536-D43E-5CB4-7FC4C4786B82}"/>
              </a:ext>
            </a:extLst>
          </p:cNvPr>
          <p:cNvSpPr>
            <a:spLocks noGrp="1"/>
          </p:cNvSpPr>
          <p:nvPr>
            <p:ph idx="1"/>
          </p:nvPr>
        </p:nvSpPr>
        <p:spPr>
          <a:xfrm>
            <a:off x="5959429" y="478971"/>
            <a:ext cx="4586651" cy="6379029"/>
          </a:xfrm>
        </p:spPr>
        <p:txBody>
          <a:bodyPr>
            <a:normAutofit fontScale="92500" lnSpcReduction="20000"/>
          </a:bodyPr>
          <a:lstStyle/>
          <a:p>
            <a:pPr marL="0" indent="0">
              <a:lnSpc>
                <a:spcPct val="120000"/>
              </a:lnSpc>
              <a:spcBef>
                <a:spcPts val="0"/>
              </a:spcBef>
              <a:buNone/>
            </a:pPr>
            <a:r>
              <a:rPr lang="en-US" dirty="0">
                <a:latin typeface="Consolas" panose="020B0609020204030204" pitchFamily="49" charset="0"/>
              </a:rPr>
              <a:t> 	        Severity</a:t>
            </a:r>
          </a:p>
          <a:p>
            <a:pPr marL="0" indent="0">
              <a:lnSpc>
                <a:spcPct val="120000"/>
              </a:lnSpc>
              <a:spcBef>
                <a:spcPts val="0"/>
              </a:spcBef>
              <a:buNone/>
            </a:pPr>
            <a:r>
              <a:rPr lang="en-US" dirty="0">
                <a:latin typeface="Consolas" panose="020B0609020204030204" pitchFamily="49" charset="0"/>
              </a:rPr>
              <a:t>X                   0.148529288</a:t>
            </a:r>
          </a:p>
          <a:p>
            <a:pPr marL="0" indent="0">
              <a:lnSpc>
                <a:spcPct val="120000"/>
              </a:lnSpc>
              <a:spcBef>
                <a:spcPts val="0"/>
              </a:spcBef>
              <a:buNone/>
            </a:pPr>
            <a:r>
              <a:rPr lang="en-US" dirty="0">
                <a:latin typeface="Consolas" panose="020B0609020204030204" pitchFamily="49" charset="0"/>
              </a:rPr>
              <a:t>Severity            1.000000000</a:t>
            </a:r>
          </a:p>
          <a:p>
            <a:pPr marL="0" indent="0">
              <a:lnSpc>
                <a:spcPct val="120000"/>
              </a:lnSpc>
              <a:spcBef>
                <a:spcPts val="0"/>
              </a:spcBef>
              <a:buNone/>
            </a:pPr>
            <a:r>
              <a:rPr lang="en-US" dirty="0" err="1">
                <a:latin typeface="Consolas" panose="020B0609020204030204" pitchFamily="49" charset="0"/>
              </a:rPr>
              <a:t>Start_Lat</a:t>
            </a:r>
            <a:r>
              <a:rPr lang="en-US" dirty="0">
                <a:latin typeface="Consolas" panose="020B0609020204030204" pitchFamily="49" charset="0"/>
              </a:rPr>
              <a:t>           0.105132953</a:t>
            </a:r>
          </a:p>
          <a:p>
            <a:pPr marL="0" indent="0">
              <a:lnSpc>
                <a:spcPct val="120000"/>
              </a:lnSpc>
              <a:spcBef>
                <a:spcPts val="0"/>
              </a:spcBef>
              <a:buNone/>
            </a:pPr>
            <a:r>
              <a:rPr lang="en-US" dirty="0" err="1">
                <a:latin typeface="Consolas" panose="020B0609020204030204" pitchFamily="49" charset="0"/>
              </a:rPr>
              <a:t>Start_Lng</a:t>
            </a:r>
            <a:r>
              <a:rPr lang="en-US" dirty="0">
                <a:latin typeface="Consolas" panose="020B0609020204030204" pitchFamily="49" charset="0"/>
              </a:rPr>
              <a:t>           0.103440822</a:t>
            </a:r>
          </a:p>
          <a:p>
            <a:pPr marL="0" indent="0">
              <a:lnSpc>
                <a:spcPct val="120000"/>
              </a:lnSpc>
              <a:spcBef>
                <a:spcPts val="0"/>
              </a:spcBef>
              <a:buNone/>
            </a:pPr>
            <a:r>
              <a:rPr lang="en-US" dirty="0" err="1">
                <a:latin typeface="Consolas" panose="020B0609020204030204" pitchFamily="49" charset="0"/>
              </a:rPr>
              <a:t>End_Lat</a:t>
            </a:r>
            <a:r>
              <a:rPr lang="en-US" dirty="0">
                <a:latin typeface="Consolas" panose="020B0609020204030204" pitchFamily="49" charset="0"/>
              </a:rPr>
              <a:t>             0.105135292</a:t>
            </a:r>
          </a:p>
          <a:p>
            <a:pPr marL="0" indent="0">
              <a:lnSpc>
                <a:spcPct val="120000"/>
              </a:lnSpc>
              <a:spcBef>
                <a:spcPts val="0"/>
              </a:spcBef>
              <a:buNone/>
            </a:pPr>
            <a:r>
              <a:rPr lang="en-US" dirty="0" err="1">
                <a:latin typeface="Consolas" panose="020B0609020204030204" pitchFamily="49" charset="0"/>
              </a:rPr>
              <a:t>End_Lng</a:t>
            </a:r>
            <a:r>
              <a:rPr lang="en-US" dirty="0">
                <a:latin typeface="Consolas" panose="020B0609020204030204" pitchFamily="49" charset="0"/>
              </a:rPr>
              <a:t>             0.103440363</a:t>
            </a:r>
          </a:p>
          <a:p>
            <a:pPr marL="0" indent="0">
              <a:lnSpc>
                <a:spcPct val="120000"/>
              </a:lnSpc>
              <a:spcBef>
                <a:spcPts val="0"/>
              </a:spcBef>
              <a:buNone/>
            </a:pPr>
            <a:r>
              <a:rPr lang="en-US" dirty="0" err="1">
                <a:latin typeface="Consolas" panose="020B0609020204030204" pitchFamily="49" charset="0"/>
              </a:rPr>
              <a:t>Distance.mi</a:t>
            </a:r>
            <a:r>
              <a:rPr lang="en-US" dirty="0">
                <a:latin typeface="Consolas" panose="020B0609020204030204" pitchFamily="49" charset="0"/>
              </a:rPr>
              <a:t>.        0.074554324</a:t>
            </a:r>
          </a:p>
          <a:p>
            <a:pPr marL="0" indent="0">
              <a:lnSpc>
                <a:spcPct val="120000"/>
              </a:lnSpc>
              <a:spcBef>
                <a:spcPts val="0"/>
              </a:spcBef>
              <a:buNone/>
            </a:pPr>
            <a:r>
              <a:rPr lang="en-US" dirty="0">
                <a:latin typeface="Consolas" panose="020B0609020204030204" pitchFamily="49" charset="0"/>
              </a:rPr>
              <a:t>Temperature        -0.089319507</a:t>
            </a:r>
          </a:p>
          <a:p>
            <a:pPr marL="0" indent="0">
              <a:lnSpc>
                <a:spcPct val="120000"/>
              </a:lnSpc>
              <a:spcBef>
                <a:spcPts val="0"/>
              </a:spcBef>
              <a:buNone/>
            </a:pPr>
            <a:r>
              <a:rPr lang="en-US" dirty="0" err="1">
                <a:latin typeface="Consolas" panose="020B0609020204030204" pitchFamily="49" charset="0"/>
              </a:rPr>
              <a:t>Wind_Chill.F</a:t>
            </a:r>
            <a:r>
              <a:rPr lang="en-US" dirty="0">
                <a:latin typeface="Consolas" panose="020B0609020204030204" pitchFamily="49" charset="0"/>
              </a:rPr>
              <a:t>.      -0.096891376</a:t>
            </a:r>
          </a:p>
          <a:p>
            <a:pPr marL="0" indent="0">
              <a:lnSpc>
                <a:spcPct val="120000"/>
              </a:lnSpc>
              <a:spcBef>
                <a:spcPts val="0"/>
              </a:spcBef>
              <a:buNone/>
            </a:pPr>
            <a:r>
              <a:rPr lang="en-US" dirty="0">
                <a:latin typeface="Consolas" panose="020B0609020204030204" pitchFamily="49" charset="0"/>
              </a:rPr>
              <a:t>Humidity...         0.037541117</a:t>
            </a:r>
          </a:p>
          <a:p>
            <a:pPr marL="0" indent="0">
              <a:lnSpc>
                <a:spcPct val="120000"/>
              </a:lnSpc>
              <a:spcBef>
                <a:spcPts val="0"/>
              </a:spcBef>
              <a:buNone/>
            </a:pPr>
            <a:r>
              <a:rPr lang="en-US" dirty="0">
                <a:latin typeface="Consolas" panose="020B0609020204030204" pitchFamily="49" charset="0"/>
              </a:rPr>
              <a:t>Pressure.in.       -0.012231616</a:t>
            </a:r>
          </a:p>
          <a:p>
            <a:pPr marL="0" indent="0">
              <a:lnSpc>
                <a:spcPct val="120000"/>
              </a:lnSpc>
              <a:spcBef>
                <a:spcPts val="0"/>
              </a:spcBef>
              <a:buNone/>
            </a:pPr>
            <a:r>
              <a:rPr lang="en-US" dirty="0">
                <a:latin typeface="Consolas" panose="020B0609020204030204" pitchFamily="49" charset="0"/>
              </a:rPr>
              <a:t>Visibility         -0.005943754</a:t>
            </a:r>
          </a:p>
          <a:p>
            <a:pPr marL="0" indent="0">
              <a:lnSpc>
                <a:spcPct val="120000"/>
              </a:lnSpc>
              <a:spcBef>
                <a:spcPts val="0"/>
              </a:spcBef>
              <a:buNone/>
            </a:pPr>
            <a:r>
              <a:rPr lang="en-US" dirty="0" err="1">
                <a:latin typeface="Consolas" panose="020B0609020204030204" pitchFamily="49" charset="0"/>
              </a:rPr>
              <a:t>Wind_Speed</a:t>
            </a:r>
            <a:r>
              <a:rPr lang="en-US" dirty="0">
                <a:latin typeface="Consolas" panose="020B0609020204030204" pitchFamily="49" charset="0"/>
              </a:rPr>
              <a:t>          0.037707352</a:t>
            </a:r>
          </a:p>
          <a:p>
            <a:pPr marL="0" indent="0">
              <a:lnSpc>
                <a:spcPct val="120000"/>
              </a:lnSpc>
              <a:spcBef>
                <a:spcPts val="0"/>
              </a:spcBef>
              <a:buNone/>
            </a:pPr>
            <a:r>
              <a:rPr lang="en-US" dirty="0" err="1">
                <a:latin typeface="Consolas" panose="020B0609020204030204" pitchFamily="49" charset="0"/>
              </a:rPr>
              <a:t>Accident_duration</a:t>
            </a:r>
            <a:r>
              <a:rPr lang="en-US" dirty="0">
                <a:latin typeface="Consolas" panose="020B0609020204030204" pitchFamily="49" charset="0"/>
              </a:rPr>
              <a:t>   0.010261259</a:t>
            </a:r>
          </a:p>
          <a:p>
            <a:pPr marL="0" indent="0">
              <a:lnSpc>
                <a:spcPct val="120000"/>
              </a:lnSpc>
              <a:spcBef>
                <a:spcPts val="0"/>
              </a:spcBef>
              <a:buNone/>
            </a:pPr>
            <a:r>
              <a:rPr lang="en-US" dirty="0">
                <a:latin typeface="Consolas" panose="020B0609020204030204" pitchFamily="49" charset="0"/>
              </a:rPr>
              <a:t>Year               -0.263428516</a:t>
            </a:r>
          </a:p>
          <a:p>
            <a:pPr marL="0" indent="0">
              <a:lnSpc>
                <a:spcPct val="120000"/>
              </a:lnSpc>
              <a:spcBef>
                <a:spcPts val="0"/>
              </a:spcBef>
              <a:buNone/>
            </a:pPr>
            <a:r>
              <a:rPr lang="en-US" dirty="0">
                <a:latin typeface="Consolas" panose="020B0609020204030204" pitchFamily="49" charset="0"/>
              </a:rPr>
              <a:t>month              -0.070511889</a:t>
            </a:r>
          </a:p>
          <a:p>
            <a:pPr marL="0" indent="0">
              <a:lnSpc>
                <a:spcPct val="120000"/>
              </a:lnSpc>
              <a:spcBef>
                <a:spcPts val="0"/>
              </a:spcBef>
              <a:buNone/>
            </a:pPr>
            <a:r>
              <a:rPr lang="en-US" dirty="0">
                <a:latin typeface="Consolas" panose="020B0609020204030204" pitchFamily="49" charset="0"/>
              </a:rPr>
              <a:t>day                -0.006207689</a:t>
            </a:r>
          </a:p>
          <a:p>
            <a:pPr marL="0" indent="0">
              <a:lnSpc>
                <a:spcPct val="120000"/>
              </a:lnSpc>
              <a:spcBef>
                <a:spcPts val="0"/>
              </a:spcBef>
              <a:buNone/>
            </a:pPr>
            <a:r>
              <a:rPr lang="en-US" dirty="0">
                <a:latin typeface="Consolas" panose="020B0609020204030204" pitchFamily="49" charset="0"/>
              </a:rPr>
              <a:t>Hour               -0.012359029</a:t>
            </a:r>
          </a:p>
          <a:p>
            <a:pPr marL="0" indent="0">
              <a:lnSpc>
                <a:spcPct val="120000"/>
              </a:lnSpc>
              <a:spcBef>
                <a:spcPts val="0"/>
              </a:spcBef>
              <a:buNone/>
            </a:pPr>
            <a:r>
              <a:rPr lang="en-US" dirty="0">
                <a:latin typeface="Consolas" panose="020B0609020204030204" pitchFamily="49" charset="0"/>
              </a:rPr>
              <a:t>minutes            -0.070511889</a:t>
            </a:r>
          </a:p>
          <a:p>
            <a:pPr marL="0" indent="0">
              <a:lnSpc>
                <a:spcPct val="120000"/>
              </a:lnSpc>
              <a:spcBef>
                <a:spcPts val="0"/>
              </a:spcBef>
              <a:buNone/>
            </a:pPr>
            <a:r>
              <a:rPr lang="en-US" dirty="0">
                <a:latin typeface="Consolas" panose="020B0609020204030204" pitchFamily="49" charset="0"/>
              </a:rPr>
              <a:t>second             -0.272585362</a:t>
            </a:r>
          </a:p>
          <a:p>
            <a:pPr marL="0" indent="0">
              <a:lnSpc>
                <a:spcPct val="120000"/>
              </a:lnSpc>
              <a:spcBef>
                <a:spcPts val="0"/>
              </a:spcBef>
              <a:buNone/>
            </a:pPr>
            <a:r>
              <a:rPr lang="en-US" dirty="0" err="1">
                <a:latin typeface="Consolas" panose="020B0609020204030204" pitchFamily="49" charset="0"/>
              </a:rPr>
              <a:t>Wind_Chill</a:t>
            </a:r>
            <a:r>
              <a:rPr lang="en-US" dirty="0">
                <a:latin typeface="Consolas" panose="020B0609020204030204" pitchFamily="49" charset="0"/>
              </a:rPr>
              <a:t>          0.037707352</a:t>
            </a:r>
          </a:p>
          <a:p>
            <a:pPr marL="0" indent="0">
              <a:lnSpc>
                <a:spcPct val="120000"/>
              </a:lnSpc>
              <a:spcBef>
                <a:spcPts val="0"/>
              </a:spcBef>
              <a:buNone/>
            </a:pPr>
            <a:r>
              <a:rPr lang="en-US" dirty="0" err="1">
                <a:latin typeface="Consolas" panose="020B0609020204030204" pitchFamily="49" charset="0"/>
              </a:rPr>
              <a:t>Sunrise_Sunset_DAY</a:t>
            </a:r>
            <a:r>
              <a:rPr lang="en-US" dirty="0">
                <a:latin typeface="Consolas" panose="020B0609020204030204" pitchFamily="49" charset="0"/>
              </a:rPr>
              <a:t> -0.014360788</a:t>
            </a:r>
          </a:p>
        </p:txBody>
      </p:sp>
    </p:spTree>
    <p:extLst>
      <p:ext uri="{BB962C8B-B14F-4D97-AF65-F5344CB8AC3E}">
        <p14:creationId xmlns:p14="http://schemas.microsoft.com/office/powerpoint/2010/main" val="2219460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2C396-8A18-04D8-CB8E-BC4D19F3355C}"/>
              </a:ext>
            </a:extLst>
          </p:cNvPr>
          <p:cNvSpPr>
            <a:spLocks noGrp="1"/>
          </p:cNvSpPr>
          <p:nvPr>
            <p:ph type="title"/>
          </p:nvPr>
        </p:nvSpPr>
        <p:spPr/>
        <p:txBody>
          <a:bodyPr/>
          <a:lstStyle/>
          <a:p>
            <a:r>
              <a:rPr lang="en-US" dirty="0"/>
              <a:t>Problem Overview</a:t>
            </a:r>
            <a:endParaRPr lang="en-IN" dirty="0"/>
          </a:p>
        </p:txBody>
      </p:sp>
      <p:sp>
        <p:nvSpPr>
          <p:cNvPr id="3" name="Content Placeholder 2">
            <a:extLst>
              <a:ext uri="{FF2B5EF4-FFF2-40B4-BE49-F238E27FC236}">
                <a16:creationId xmlns:a16="http://schemas.microsoft.com/office/drawing/2014/main" id="{BFB85DE4-E04F-4858-4938-0796369C8C0F}"/>
              </a:ext>
            </a:extLst>
          </p:cNvPr>
          <p:cNvSpPr>
            <a:spLocks noGrp="1"/>
          </p:cNvSpPr>
          <p:nvPr>
            <p:ph idx="1"/>
          </p:nvPr>
        </p:nvSpPr>
        <p:spPr/>
        <p:txBody>
          <a:bodyPr>
            <a:normAutofit/>
          </a:bodyPr>
          <a:lstStyle/>
          <a:p>
            <a:r>
              <a:rPr lang="en-US" dirty="0"/>
              <a:t>Every year, the number of traffic accidents increases, although most of them might be avoided if everyone was a little bit more cautious.</a:t>
            </a:r>
          </a:p>
          <a:p>
            <a:r>
              <a:rPr lang="en-US" dirty="0"/>
              <a:t> There are some circumstances that affect accidents more than others; if this is the case, how can we identify these factors and use them to inform our decisions? This could help us reduce the number of accidents that occur on the road.</a:t>
            </a:r>
          </a:p>
          <a:p>
            <a:r>
              <a:rPr lang="en-US" dirty="0"/>
              <a:t> we reasoned that why not develop a model to analyze such a real-world dataset to identify the variables that are most strongly correlated with actual accidents and to predict accidents in real time?</a:t>
            </a:r>
            <a:endParaRPr lang="en-IN" dirty="0"/>
          </a:p>
        </p:txBody>
      </p:sp>
    </p:spTree>
    <p:extLst>
      <p:ext uri="{BB962C8B-B14F-4D97-AF65-F5344CB8AC3E}">
        <p14:creationId xmlns:p14="http://schemas.microsoft.com/office/powerpoint/2010/main" val="10741393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D92B6-5309-F6C7-2DB0-C7A44A906887}"/>
              </a:ext>
            </a:extLst>
          </p:cNvPr>
          <p:cNvSpPr>
            <a:spLocks noGrp="1"/>
          </p:cNvSpPr>
          <p:nvPr>
            <p:ph type="title"/>
          </p:nvPr>
        </p:nvSpPr>
        <p:spPr/>
        <p:txBody>
          <a:bodyPr/>
          <a:lstStyle/>
          <a:p>
            <a:r>
              <a:rPr lang="en-US" dirty="0"/>
              <a:t>Linear Model</a:t>
            </a:r>
          </a:p>
        </p:txBody>
      </p:sp>
      <p:sp>
        <p:nvSpPr>
          <p:cNvPr id="3" name="Content Placeholder 2">
            <a:extLst>
              <a:ext uri="{FF2B5EF4-FFF2-40B4-BE49-F238E27FC236}">
                <a16:creationId xmlns:a16="http://schemas.microsoft.com/office/drawing/2014/main" id="{1A051F6E-2A03-2FE7-BF7E-2F178CD59B7E}"/>
              </a:ext>
            </a:extLst>
          </p:cNvPr>
          <p:cNvSpPr>
            <a:spLocks noGrp="1"/>
          </p:cNvSpPr>
          <p:nvPr>
            <p:ph idx="1"/>
          </p:nvPr>
        </p:nvSpPr>
        <p:spPr>
          <a:xfrm>
            <a:off x="2658880" y="1209032"/>
            <a:ext cx="8915400" cy="5672187"/>
          </a:xfrm>
        </p:spPr>
        <p:txBody>
          <a:bodyPr>
            <a:normAutofit fontScale="77500" lnSpcReduction="20000"/>
          </a:bodyPr>
          <a:lstStyle/>
          <a:p>
            <a:pPr marL="0" indent="0">
              <a:buNone/>
            </a:pPr>
            <a:r>
              <a:rPr lang="en-US" dirty="0" err="1">
                <a:latin typeface="Consolas" panose="020B0609020204030204" pitchFamily="49" charset="0"/>
              </a:rPr>
              <a:t>lm</a:t>
            </a:r>
            <a:r>
              <a:rPr lang="en-US" dirty="0">
                <a:latin typeface="Consolas" panose="020B0609020204030204" pitchFamily="49" charset="0"/>
              </a:rPr>
              <a:t>(formula = Severity ~ State + </a:t>
            </a:r>
            <a:r>
              <a:rPr lang="en-US" dirty="0" err="1">
                <a:latin typeface="Consolas" panose="020B0609020204030204" pitchFamily="49" charset="0"/>
              </a:rPr>
              <a:t>Traffic_Signal</a:t>
            </a:r>
            <a:r>
              <a:rPr lang="en-US" dirty="0">
                <a:latin typeface="Consolas" panose="020B0609020204030204" pitchFamily="49" charset="0"/>
              </a:rPr>
              <a:t> + Temperature + </a:t>
            </a:r>
          </a:p>
          <a:p>
            <a:pPr marL="0" indent="0">
              <a:buNone/>
            </a:pPr>
            <a:r>
              <a:rPr lang="en-US" dirty="0">
                <a:latin typeface="Consolas" panose="020B0609020204030204" pitchFamily="49" charset="0"/>
              </a:rPr>
              <a:t>    Humidity... + Crossing + Visibility + </a:t>
            </a:r>
            <a:r>
              <a:rPr lang="en-US" dirty="0" err="1">
                <a:latin typeface="Consolas" panose="020B0609020204030204" pitchFamily="49" charset="0"/>
              </a:rPr>
              <a:t>Weather_Condition</a:t>
            </a:r>
            <a:r>
              <a:rPr lang="en-US" dirty="0">
                <a:latin typeface="Consolas" panose="020B0609020204030204" pitchFamily="49" charset="0"/>
              </a:rPr>
              <a:t> + </a:t>
            </a:r>
          </a:p>
          <a:p>
            <a:pPr marL="0" indent="0">
              <a:buNone/>
            </a:pPr>
            <a:r>
              <a:rPr lang="en-US" dirty="0">
                <a:latin typeface="Consolas" panose="020B0609020204030204" pitchFamily="49" charset="0"/>
              </a:rPr>
              <a:t>    1, data = train)</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Residuals:</a:t>
            </a:r>
          </a:p>
          <a:p>
            <a:pPr marL="0" indent="0">
              <a:buNone/>
            </a:pPr>
            <a:r>
              <a:rPr lang="en-US" dirty="0">
                <a:latin typeface="Consolas" panose="020B0609020204030204" pitchFamily="49" charset="0"/>
              </a:rPr>
              <a:t>     Min       1Q   Median       3Q      Max </a:t>
            </a:r>
          </a:p>
          <a:p>
            <a:pPr marL="0" indent="0">
              <a:buNone/>
            </a:pPr>
            <a:r>
              <a:rPr lang="en-US" dirty="0">
                <a:latin typeface="Consolas" panose="020B0609020204030204" pitchFamily="49" charset="0"/>
              </a:rPr>
              <a:t>-1.77336 -0.10264 -0.03270 -0.01444  2.09245 </a:t>
            </a:r>
          </a:p>
          <a:p>
            <a:pPr marL="0" indent="0">
              <a:buNone/>
            </a:pPr>
            <a:r>
              <a:rPr lang="fr-FR" dirty="0">
                <a:latin typeface="Consolas" panose="020B0609020204030204" pitchFamily="49" charset="0"/>
              </a:rPr>
              <a:t>Coefficients:</a:t>
            </a:r>
          </a:p>
          <a:p>
            <a:pPr marL="0" indent="0">
              <a:buNone/>
            </a:pPr>
            <a:r>
              <a:rPr lang="fr-FR" dirty="0">
                <a:latin typeface="Consolas" panose="020B0609020204030204" pitchFamily="49" charset="0"/>
              </a:rPr>
              <a:t>                                           </a:t>
            </a:r>
            <a:r>
              <a:rPr lang="fr-FR" dirty="0" err="1">
                <a:latin typeface="Consolas" panose="020B0609020204030204" pitchFamily="49" charset="0"/>
              </a:rPr>
              <a:t>Estimate</a:t>
            </a:r>
            <a:r>
              <a:rPr lang="fr-FR" dirty="0">
                <a:latin typeface="Consolas" panose="020B0609020204030204" pitchFamily="49" charset="0"/>
              </a:rPr>
              <a:t> Std. </a:t>
            </a:r>
            <a:r>
              <a:rPr lang="fr-FR" dirty="0" err="1">
                <a:latin typeface="Consolas" panose="020B0609020204030204" pitchFamily="49" charset="0"/>
              </a:rPr>
              <a:t>Error</a:t>
            </a:r>
            <a:r>
              <a:rPr lang="fr-FR" dirty="0">
                <a:latin typeface="Consolas" panose="020B0609020204030204" pitchFamily="49" charset="0"/>
              </a:rPr>
              <a:t> t value Pr(&gt;|t|) </a:t>
            </a:r>
          </a:p>
          <a:p>
            <a:pPr marL="0" indent="0">
              <a:buNone/>
            </a:pPr>
            <a:r>
              <a:rPr lang="en-US" dirty="0" err="1">
                <a:latin typeface="Consolas" panose="020B0609020204030204" pitchFamily="49" charset="0"/>
              </a:rPr>
              <a:t>Weather_ConditionHeavy</a:t>
            </a:r>
            <a:r>
              <a:rPr lang="en-US" dirty="0">
                <a:latin typeface="Consolas" panose="020B0609020204030204" pitchFamily="49" charset="0"/>
              </a:rPr>
              <a:t> Snow               1.457e-01  3.912e-02   3.726 0.000195 ***</a:t>
            </a:r>
          </a:p>
          <a:p>
            <a:pPr marL="0" indent="0">
              <a:buNone/>
            </a:pPr>
            <a:r>
              <a:rPr lang="en-US" dirty="0" err="1">
                <a:latin typeface="Consolas" panose="020B0609020204030204" pitchFamily="49" charset="0"/>
              </a:rPr>
              <a:t>Weather_ConditionLight</a:t>
            </a:r>
            <a:r>
              <a:rPr lang="en-US" dirty="0">
                <a:latin typeface="Consolas" panose="020B0609020204030204" pitchFamily="49" charset="0"/>
              </a:rPr>
              <a:t> Freezing Drizzle   1.651e-01  4.374e-02   3.775 0.000160 ***</a:t>
            </a:r>
          </a:p>
          <a:p>
            <a:pPr marL="0" indent="0">
              <a:buNone/>
            </a:pPr>
            <a:r>
              <a:rPr lang="en-US" dirty="0" err="1">
                <a:latin typeface="Consolas" panose="020B0609020204030204" pitchFamily="49" charset="0"/>
              </a:rPr>
              <a:t>Weather_ConditionLight</a:t>
            </a:r>
            <a:r>
              <a:rPr lang="en-US" dirty="0">
                <a:latin typeface="Consolas" panose="020B0609020204030204" pitchFamily="49" charset="0"/>
              </a:rPr>
              <a:t> Freezing Fog       3.017e-01  4.769e-02   6.327 2.49e-10 ***</a:t>
            </a:r>
          </a:p>
          <a:p>
            <a:pPr marL="0" indent="0">
              <a:buNone/>
            </a:pPr>
            <a:r>
              <a:rPr lang="en-US" dirty="0" err="1">
                <a:latin typeface="Consolas" panose="020B0609020204030204" pitchFamily="49" charset="0"/>
              </a:rPr>
              <a:t>Weather_ConditionLight</a:t>
            </a:r>
            <a:r>
              <a:rPr lang="en-US" dirty="0">
                <a:latin typeface="Consolas" panose="020B0609020204030204" pitchFamily="49" charset="0"/>
              </a:rPr>
              <a:t> Freezing Rain      3.572e-01  4.027e-02   8.870  &lt; 2e-16 ***</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Residual standard error: 0.3893 on 1890835 degrees of freedom</a:t>
            </a:r>
          </a:p>
          <a:p>
            <a:pPr marL="0" indent="0">
              <a:buNone/>
            </a:pPr>
            <a:r>
              <a:rPr lang="en-US" dirty="0">
                <a:latin typeface="Consolas" panose="020B0609020204030204" pitchFamily="49" charset="0"/>
              </a:rPr>
              <a:t>Multiple R-squared:  0.09843,	Adjusted R-squared:  0.09838 </a:t>
            </a:r>
          </a:p>
          <a:p>
            <a:pPr marL="0" indent="0">
              <a:buNone/>
            </a:pPr>
            <a:r>
              <a:rPr lang="en-US" dirty="0">
                <a:latin typeface="Consolas" panose="020B0609020204030204" pitchFamily="49" charset="0"/>
              </a:rPr>
              <a:t>F-statistic:  2004 on 103 and 1890835 DF,  p-value: &lt; 2.2e-16</a:t>
            </a:r>
          </a:p>
          <a:p>
            <a:pPr marL="0" indent="0">
              <a:buNone/>
            </a:pPr>
            <a:endParaRPr lang="en-US" dirty="0">
              <a:latin typeface="Consolas" panose="020B0609020204030204" pitchFamily="49" charset="0"/>
            </a:endParaRPr>
          </a:p>
          <a:p>
            <a:pPr marL="0" indent="0">
              <a:buNone/>
            </a:pPr>
            <a:r>
              <a:rPr lang="en-US" dirty="0">
                <a:latin typeface="Consolas" panose="020B0609020204030204" pitchFamily="49" charset="0"/>
              </a:rPr>
              <a:t>"The MSE of our test set is: 0.152002352538775"</a:t>
            </a:r>
          </a:p>
          <a:p>
            <a:pPr marL="0" indent="0">
              <a:buNone/>
            </a:pPr>
            <a:endParaRPr lang="en-US" dirty="0">
              <a:latin typeface="Consolas" panose="020B0609020204030204" pitchFamily="49" charset="0"/>
            </a:endParaRPr>
          </a:p>
          <a:p>
            <a:pPr marL="0" indent="0">
              <a:buNone/>
            </a:pPr>
            <a:endParaRPr lang="en-US" dirty="0">
              <a:latin typeface="Consolas" panose="020B0609020204030204" pitchFamily="49" charset="0"/>
            </a:endParaRPr>
          </a:p>
          <a:p>
            <a:endParaRPr lang="en-US" dirty="0">
              <a:latin typeface="Consolas" panose="020B0609020204030204" pitchFamily="49" charset="0"/>
            </a:endParaRPr>
          </a:p>
        </p:txBody>
      </p:sp>
    </p:spTree>
    <p:extLst>
      <p:ext uri="{BB962C8B-B14F-4D97-AF65-F5344CB8AC3E}">
        <p14:creationId xmlns:p14="http://schemas.microsoft.com/office/powerpoint/2010/main" val="5916653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59A47-7194-2D62-DB03-8CBFB98BC459}"/>
              </a:ext>
            </a:extLst>
          </p:cNvPr>
          <p:cNvSpPr>
            <a:spLocks noGrp="1"/>
          </p:cNvSpPr>
          <p:nvPr>
            <p:ph type="title"/>
          </p:nvPr>
        </p:nvSpPr>
        <p:spPr/>
        <p:txBody>
          <a:bodyPr/>
          <a:lstStyle/>
          <a:p>
            <a:r>
              <a:rPr lang="en-US" dirty="0"/>
              <a:t>Random Forest</a:t>
            </a:r>
          </a:p>
        </p:txBody>
      </p:sp>
      <p:sp>
        <p:nvSpPr>
          <p:cNvPr id="3" name="Content Placeholder 2">
            <a:extLst>
              <a:ext uri="{FF2B5EF4-FFF2-40B4-BE49-F238E27FC236}">
                <a16:creationId xmlns:a16="http://schemas.microsoft.com/office/drawing/2014/main" id="{6B0734C5-441B-5481-7109-782EBD44859D}"/>
              </a:ext>
            </a:extLst>
          </p:cNvPr>
          <p:cNvSpPr>
            <a:spLocks noGrp="1"/>
          </p:cNvSpPr>
          <p:nvPr>
            <p:ph idx="1"/>
          </p:nvPr>
        </p:nvSpPr>
        <p:spPr/>
        <p:txBody>
          <a:bodyPr>
            <a:normAutofit/>
          </a:bodyPr>
          <a:lstStyle/>
          <a:p>
            <a:endParaRPr lang="en-US" dirty="0"/>
          </a:p>
          <a:p>
            <a:r>
              <a:rPr lang="en-US" dirty="0"/>
              <a:t>Specificity: 0.537</a:t>
            </a:r>
          </a:p>
          <a:p>
            <a:r>
              <a:rPr lang="en-US" dirty="0"/>
              <a:t>Sensitivity: 0.990</a:t>
            </a:r>
          </a:p>
          <a:p>
            <a:r>
              <a:rPr lang="en-US" dirty="0"/>
              <a:t>Precision: 0.967</a:t>
            </a:r>
          </a:p>
          <a:p>
            <a:r>
              <a:rPr lang="en-US" dirty="0"/>
              <a:t>Recall: 0.990</a:t>
            </a:r>
          </a:p>
        </p:txBody>
      </p:sp>
      <p:pic>
        <p:nvPicPr>
          <p:cNvPr id="5" name="Picture 4">
            <a:extLst>
              <a:ext uri="{FF2B5EF4-FFF2-40B4-BE49-F238E27FC236}">
                <a16:creationId xmlns:a16="http://schemas.microsoft.com/office/drawing/2014/main" id="{13A48856-F2A1-A830-4417-DDAA5F5563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1929" y="1389887"/>
            <a:ext cx="6468378" cy="5468113"/>
          </a:xfrm>
          <a:prstGeom prst="rect">
            <a:avLst/>
          </a:prstGeom>
        </p:spPr>
      </p:pic>
    </p:spTree>
    <p:extLst>
      <p:ext uri="{BB962C8B-B14F-4D97-AF65-F5344CB8AC3E}">
        <p14:creationId xmlns:p14="http://schemas.microsoft.com/office/powerpoint/2010/main" val="30817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9F24F-E99A-54E1-A7BB-05F56BD440CD}"/>
              </a:ext>
            </a:extLst>
          </p:cNvPr>
          <p:cNvSpPr>
            <a:spLocks noGrp="1"/>
          </p:cNvSpPr>
          <p:nvPr>
            <p:ph type="title"/>
          </p:nvPr>
        </p:nvSpPr>
        <p:spPr/>
        <p:txBody>
          <a:bodyPr/>
          <a:lstStyle/>
          <a:p>
            <a:r>
              <a:rPr lang="en-US" dirty="0"/>
              <a:t>Random Forest</a:t>
            </a:r>
          </a:p>
        </p:txBody>
      </p:sp>
      <p:pic>
        <p:nvPicPr>
          <p:cNvPr id="9" name="Content Placeholder 8">
            <a:extLst>
              <a:ext uri="{FF2B5EF4-FFF2-40B4-BE49-F238E27FC236}">
                <a16:creationId xmlns:a16="http://schemas.microsoft.com/office/drawing/2014/main" id="{86B18019-86C0-5F50-CDD3-9DEF478FE9C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0561" y="1197899"/>
            <a:ext cx="6623521" cy="5599266"/>
          </a:xfrm>
        </p:spPr>
      </p:pic>
    </p:spTree>
    <p:extLst>
      <p:ext uri="{BB962C8B-B14F-4D97-AF65-F5344CB8AC3E}">
        <p14:creationId xmlns:p14="http://schemas.microsoft.com/office/powerpoint/2010/main" val="4209312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B3914-1B5F-042D-4D0D-53F4AE4BCAD6}"/>
              </a:ext>
            </a:extLst>
          </p:cNvPr>
          <p:cNvSpPr>
            <a:spLocks noGrp="1"/>
          </p:cNvSpPr>
          <p:nvPr>
            <p:ph type="title"/>
          </p:nvPr>
        </p:nvSpPr>
        <p:spPr/>
        <p:txBody>
          <a:bodyPr/>
          <a:lstStyle/>
          <a:p>
            <a:r>
              <a:rPr lang="en-US" dirty="0"/>
              <a:t>Approach to problem</a:t>
            </a:r>
            <a:endParaRPr lang="en-IN" dirty="0"/>
          </a:p>
        </p:txBody>
      </p:sp>
      <p:sp>
        <p:nvSpPr>
          <p:cNvPr id="3" name="Content Placeholder 2">
            <a:extLst>
              <a:ext uri="{FF2B5EF4-FFF2-40B4-BE49-F238E27FC236}">
                <a16:creationId xmlns:a16="http://schemas.microsoft.com/office/drawing/2014/main" id="{3BC724ED-7070-DD12-AB74-E0AC85D04392}"/>
              </a:ext>
            </a:extLst>
          </p:cNvPr>
          <p:cNvSpPr>
            <a:spLocks noGrp="1"/>
          </p:cNvSpPr>
          <p:nvPr>
            <p:ph idx="1"/>
          </p:nvPr>
        </p:nvSpPr>
        <p:spPr/>
        <p:txBody>
          <a:bodyPr>
            <a:normAutofit/>
          </a:bodyPr>
          <a:lstStyle/>
          <a:p>
            <a:r>
              <a:rPr lang="en-US" dirty="0"/>
              <a:t>Our initial thought was, why not utilize the information to train some models, then use those models to determine which factors are most responsible for an accident? </a:t>
            </a:r>
          </a:p>
          <a:p>
            <a:r>
              <a:rPr lang="en-US" dirty="0"/>
              <a:t>These include the weather, the time of day, the period of the year, wind chill, wind speed, and precipitation. Based on user input, the same methodology can be applied to anticipate accidents in real-time.</a:t>
            </a:r>
          </a:p>
          <a:p>
            <a:r>
              <a:rPr lang="en-US" dirty="0"/>
              <a:t>This would allow early warning systems or indications to help direct police/firefighter attention during bad accident times</a:t>
            </a:r>
          </a:p>
          <a:p>
            <a:r>
              <a:rPr lang="en-US" dirty="0"/>
              <a:t>This would allow us to find hotspots or particular conditions which can worsen accidents</a:t>
            </a:r>
          </a:p>
          <a:p>
            <a:endParaRPr lang="en-IN" dirty="0"/>
          </a:p>
        </p:txBody>
      </p:sp>
    </p:spTree>
    <p:extLst>
      <p:ext uri="{BB962C8B-B14F-4D97-AF65-F5344CB8AC3E}">
        <p14:creationId xmlns:p14="http://schemas.microsoft.com/office/powerpoint/2010/main" val="876245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44C28-59FE-A458-66E5-C5A9EB5104E1}"/>
              </a:ext>
            </a:extLst>
          </p:cNvPr>
          <p:cNvSpPr>
            <a:spLocks noGrp="1"/>
          </p:cNvSpPr>
          <p:nvPr>
            <p:ph type="title"/>
          </p:nvPr>
        </p:nvSpPr>
        <p:spPr/>
        <p:txBody>
          <a:bodyPr/>
          <a:lstStyle/>
          <a:p>
            <a:r>
              <a:rPr lang="en-US" dirty="0"/>
              <a:t>About the Dataset</a:t>
            </a:r>
          </a:p>
        </p:txBody>
      </p:sp>
      <p:sp>
        <p:nvSpPr>
          <p:cNvPr id="3" name="Content Placeholder 2">
            <a:extLst>
              <a:ext uri="{FF2B5EF4-FFF2-40B4-BE49-F238E27FC236}">
                <a16:creationId xmlns:a16="http://schemas.microsoft.com/office/drawing/2014/main" id="{5E7C3243-D266-92AA-FCFD-16917ECEC528}"/>
              </a:ext>
            </a:extLst>
          </p:cNvPr>
          <p:cNvSpPr>
            <a:spLocks noGrp="1"/>
          </p:cNvSpPr>
          <p:nvPr>
            <p:ph idx="1"/>
          </p:nvPr>
        </p:nvSpPr>
        <p:spPr/>
        <p:txBody>
          <a:bodyPr>
            <a:normAutofit/>
          </a:bodyPr>
          <a:lstStyle/>
          <a:p>
            <a:r>
              <a:rPr lang="en-US" dirty="0">
                <a:latin typeface="+mj-lt"/>
                <a:cs typeface="Times New Roman" panose="02020603050405020304" pitchFamily="18" charset="0"/>
              </a:rPr>
              <a:t>We have used the US Accidents dataset from Kaggle, which has accident data from 2016-2021.</a:t>
            </a:r>
          </a:p>
          <a:p>
            <a:r>
              <a:rPr lang="en-US" dirty="0">
                <a:latin typeface="+mj-lt"/>
                <a:cs typeface="Times New Roman" panose="02020603050405020304" pitchFamily="18" charset="0"/>
              </a:rPr>
              <a:t> It includes a number of elements that have been assembled from a range of sources and can aid in the model's training. On the Kaggle website for the dataset, more details are available.</a:t>
            </a:r>
          </a:p>
          <a:p>
            <a:r>
              <a:rPr lang="en-US" dirty="0">
                <a:latin typeface="+mj-lt"/>
                <a:cs typeface="Times New Roman" panose="02020603050405020304" pitchFamily="18" charset="0"/>
              </a:rPr>
              <a:t>https://www.kaggle.com/datasets/sobhanmoosavi/us-accidents</a:t>
            </a:r>
          </a:p>
          <a:p>
            <a:r>
              <a:rPr lang="en-US" dirty="0">
                <a:latin typeface="+mj-lt"/>
                <a:cs typeface="Times New Roman" panose="02020603050405020304" pitchFamily="18" charset="0"/>
              </a:rPr>
              <a:t>The "Severity" feature will serve as our goal variable for training the models.</a:t>
            </a:r>
          </a:p>
          <a:p>
            <a:r>
              <a:rPr lang="en-US" dirty="0">
                <a:latin typeface="+mj-lt"/>
                <a:cs typeface="Times New Roman" panose="02020603050405020304" pitchFamily="18" charset="0"/>
              </a:rPr>
              <a:t>Severity is a rating of the impact of the accident ranging from 1-4</a:t>
            </a:r>
          </a:p>
          <a:p>
            <a:r>
              <a:rPr lang="en-US" dirty="0">
                <a:latin typeface="+mj-lt"/>
                <a:cs typeface="Times New Roman" panose="02020603050405020304" pitchFamily="18" charset="0"/>
              </a:rPr>
              <a:t>Other attributes are split across several types: Weather, Location, etc.</a:t>
            </a:r>
          </a:p>
          <a:p>
            <a:r>
              <a:rPr lang="en-US" dirty="0">
                <a:latin typeface="+mj-lt"/>
                <a:cs typeface="Times New Roman" panose="02020603050405020304" pitchFamily="18" charset="0"/>
              </a:rPr>
              <a:t>Close to 3 million observations</a:t>
            </a:r>
          </a:p>
        </p:txBody>
      </p:sp>
    </p:spTree>
    <p:extLst>
      <p:ext uri="{BB962C8B-B14F-4D97-AF65-F5344CB8AC3E}">
        <p14:creationId xmlns:p14="http://schemas.microsoft.com/office/powerpoint/2010/main" val="33494492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C6DEDD-6C83-25FA-0684-3319A407B3EC}"/>
              </a:ext>
            </a:extLst>
          </p:cNvPr>
          <p:cNvSpPr>
            <a:spLocks noGrp="1"/>
          </p:cNvSpPr>
          <p:nvPr>
            <p:ph type="title"/>
          </p:nvPr>
        </p:nvSpPr>
        <p:spPr/>
        <p:txBody>
          <a:bodyPr/>
          <a:lstStyle/>
          <a:p>
            <a:r>
              <a:rPr lang="en-US" dirty="0"/>
              <a:t>Cleaning Process I</a:t>
            </a:r>
          </a:p>
        </p:txBody>
      </p:sp>
      <p:sp>
        <p:nvSpPr>
          <p:cNvPr id="3" name="Content Placeholder 2">
            <a:extLst>
              <a:ext uri="{FF2B5EF4-FFF2-40B4-BE49-F238E27FC236}">
                <a16:creationId xmlns:a16="http://schemas.microsoft.com/office/drawing/2014/main" id="{02773259-EBD2-6100-9B1F-64EE1FFD2080}"/>
              </a:ext>
            </a:extLst>
          </p:cNvPr>
          <p:cNvSpPr>
            <a:spLocks noGrp="1"/>
          </p:cNvSpPr>
          <p:nvPr>
            <p:ph idx="1"/>
          </p:nvPr>
        </p:nvSpPr>
        <p:spPr/>
        <p:txBody>
          <a:bodyPr>
            <a:normAutofit fontScale="92500" lnSpcReduction="10000"/>
          </a:bodyPr>
          <a:lstStyle/>
          <a:p>
            <a:r>
              <a:rPr lang="en-US" dirty="0">
                <a:latin typeface="+mj-lt"/>
              </a:rPr>
              <a:t>We have lots of Missing values, some columns have *Very* high missing percentages, and others are only low missing percentages.</a:t>
            </a:r>
          </a:p>
          <a:p>
            <a:r>
              <a:rPr lang="en-US" dirty="0">
                <a:latin typeface="+mj-lt"/>
              </a:rPr>
              <a:t>We also have redundant columns that are not useful</a:t>
            </a:r>
          </a:p>
          <a:p>
            <a:r>
              <a:rPr lang="en-US" dirty="0">
                <a:latin typeface="+mj-lt"/>
              </a:rPr>
              <a:t>We have some rows that are missing lots and lots of columns</a:t>
            </a:r>
          </a:p>
          <a:p>
            <a:r>
              <a:rPr lang="en-US" b="0" i="0" dirty="0">
                <a:solidFill>
                  <a:srgbClr val="292929"/>
                </a:solidFill>
                <a:effectLst/>
                <a:latin typeface="+mj-lt"/>
              </a:rPr>
              <a:t>Remove some features that are highly correlated which can help us in reducing overfitting.</a:t>
            </a:r>
          </a:p>
          <a:p>
            <a:pPr marL="0" indent="0">
              <a:buNone/>
            </a:pPr>
            <a:endParaRPr lang="en-US" dirty="0"/>
          </a:p>
          <a:p>
            <a:endParaRPr lang="en-US" dirty="0"/>
          </a:p>
          <a:p>
            <a:endParaRPr lang="en-US" dirty="0"/>
          </a:p>
          <a:p>
            <a:endParaRPr lang="en-US" dirty="0"/>
          </a:p>
          <a:p>
            <a:r>
              <a:rPr lang="en-US" dirty="0"/>
              <a:t>&lt;Missing Value Chart Insert&gt;</a:t>
            </a:r>
          </a:p>
        </p:txBody>
      </p:sp>
      <p:pic>
        <p:nvPicPr>
          <p:cNvPr id="5" name="Picture 4">
            <a:extLst>
              <a:ext uri="{FF2B5EF4-FFF2-40B4-BE49-F238E27FC236}">
                <a16:creationId xmlns:a16="http://schemas.microsoft.com/office/drawing/2014/main" id="{2039D20E-6D8F-BA11-E4C6-6838D8684A09}"/>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l="4441" r="-4441"/>
          <a:stretch/>
        </p:blipFill>
        <p:spPr>
          <a:xfrm>
            <a:off x="3039375" y="4022411"/>
            <a:ext cx="6113250" cy="2705367"/>
          </a:xfrm>
          <a:prstGeom prst="rect">
            <a:avLst/>
          </a:prstGeom>
          <a:effectLst>
            <a:reflection endPos="0" dist="50800" dir="5400000" sy="-100000" algn="bl" rotWithShape="0"/>
          </a:effectLst>
        </p:spPr>
      </p:pic>
    </p:spTree>
    <p:extLst>
      <p:ext uri="{BB962C8B-B14F-4D97-AF65-F5344CB8AC3E}">
        <p14:creationId xmlns:p14="http://schemas.microsoft.com/office/powerpoint/2010/main" val="711565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57052-5A98-6193-5490-811AC878D7CA}"/>
              </a:ext>
            </a:extLst>
          </p:cNvPr>
          <p:cNvSpPr>
            <a:spLocks noGrp="1"/>
          </p:cNvSpPr>
          <p:nvPr>
            <p:ph type="title"/>
          </p:nvPr>
        </p:nvSpPr>
        <p:spPr/>
        <p:txBody>
          <a:bodyPr/>
          <a:lstStyle/>
          <a:p>
            <a:r>
              <a:rPr lang="en-US" dirty="0"/>
              <a:t>Cleaning Process II</a:t>
            </a:r>
          </a:p>
        </p:txBody>
      </p:sp>
      <p:sp>
        <p:nvSpPr>
          <p:cNvPr id="3" name="Content Placeholder 2">
            <a:extLst>
              <a:ext uri="{FF2B5EF4-FFF2-40B4-BE49-F238E27FC236}">
                <a16:creationId xmlns:a16="http://schemas.microsoft.com/office/drawing/2014/main" id="{749E9A1E-D66C-F4E3-127A-102DE4D73558}"/>
              </a:ext>
            </a:extLst>
          </p:cNvPr>
          <p:cNvSpPr>
            <a:spLocks noGrp="1"/>
          </p:cNvSpPr>
          <p:nvPr>
            <p:ph idx="1"/>
          </p:nvPr>
        </p:nvSpPr>
        <p:spPr>
          <a:xfrm>
            <a:off x="2397211" y="1260389"/>
            <a:ext cx="9218139" cy="4650833"/>
          </a:xfrm>
          <a:effectLst>
            <a:glow rad="127000">
              <a:schemeClr val="accent1">
                <a:alpha val="53000"/>
              </a:schemeClr>
            </a:glow>
          </a:effectLst>
        </p:spPr>
        <p:txBody>
          <a:bodyPr>
            <a:normAutofit/>
          </a:bodyPr>
          <a:lstStyle/>
          <a:p>
            <a:r>
              <a:rPr lang="en-US" dirty="0"/>
              <a:t>We try to impute values for certain columns where possible.</a:t>
            </a:r>
          </a:p>
          <a:p>
            <a:r>
              <a:rPr lang="en-US" dirty="0"/>
              <a:t>For example, for Temperature, we take the temperature from other accidents in that city on that date and apply that to any missing values we have.</a:t>
            </a:r>
          </a:p>
          <a:p>
            <a:r>
              <a:rPr lang="en-US" dirty="0"/>
              <a:t>We follow a similar process for several other variables as well.</a:t>
            </a:r>
          </a:p>
          <a:p>
            <a:r>
              <a:rPr lang="en-US" dirty="0"/>
              <a:t>We drop some columns that are redundant.</a:t>
            </a:r>
          </a:p>
          <a:p>
            <a:r>
              <a:rPr lang="en-US" dirty="0"/>
              <a:t>At the end, we have a small number of rows which were missing many values and we drop those as well.</a:t>
            </a:r>
          </a:p>
          <a:p>
            <a:r>
              <a:rPr lang="en-US" dirty="0"/>
              <a:t>We are still left with over 2 million observations.</a:t>
            </a:r>
          </a:p>
        </p:txBody>
      </p:sp>
      <p:pic>
        <p:nvPicPr>
          <p:cNvPr id="10" name="Picture 9">
            <a:extLst>
              <a:ext uri="{FF2B5EF4-FFF2-40B4-BE49-F238E27FC236}">
                <a16:creationId xmlns:a16="http://schemas.microsoft.com/office/drawing/2014/main" id="{28E14F11-66E3-A9C1-A1FE-BA9F2693EF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5722" y="4371085"/>
            <a:ext cx="4876799" cy="2176416"/>
          </a:xfrm>
          <a:prstGeom prst="rect">
            <a:avLst/>
          </a:prstGeom>
          <a:effectLst>
            <a:glow rad="127000">
              <a:schemeClr val="accent1">
                <a:alpha val="67000"/>
              </a:schemeClr>
            </a:glow>
          </a:effectLst>
        </p:spPr>
      </p:pic>
    </p:spTree>
    <p:extLst>
      <p:ext uri="{BB962C8B-B14F-4D97-AF65-F5344CB8AC3E}">
        <p14:creationId xmlns:p14="http://schemas.microsoft.com/office/powerpoint/2010/main" val="3297077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696C2-48EA-4858-FE28-2C5FB0EBE34F}"/>
              </a:ext>
            </a:extLst>
          </p:cNvPr>
          <p:cNvSpPr>
            <a:spLocks noGrp="1"/>
          </p:cNvSpPr>
          <p:nvPr>
            <p:ph type="title"/>
          </p:nvPr>
        </p:nvSpPr>
        <p:spPr/>
        <p:txBody>
          <a:bodyPr/>
          <a:lstStyle/>
          <a:p>
            <a:r>
              <a:rPr lang="en-US" dirty="0"/>
              <a:t>Beginning of Analysis Charting</a:t>
            </a:r>
          </a:p>
        </p:txBody>
      </p:sp>
      <p:sp>
        <p:nvSpPr>
          <p:cNvPr id="3" name="Content Placeholder 2">
            <a:extLst>
              <a:ext uri="{FF2B5EF4-FFF2-40B4-BE49-F238E27FC236}">
                <a16:creationId xmlns:a16="http://schemas.microsoft.com/office/drawing/2014/main" id="{70F7C0AF-FB3C-8AC5-B23F-D63D783DD7F1}"/>
              </a:ext>
            </a:extLst>
          </p:cNvPr>
          <p:cNvSpPr>
            <a:spLocks noGrp="1"/>
          </p:cNvSpPr>
          <p:nvPr>
            <p:ph idx="1"/>
          </p:nvPr>
        </p:nvSpPr>
        <p:spPr>
          <a:xfrm>
            <a:off x="2589212" y="1477108"/>
            <a:ext cx="8915400" cy="4434114"/>
          </a:xfrm>
        </p:spPr>
        <p:txBody>
          <a:bodyPr/>
          <a:lstStyle/>
          <a:p>
            <a:r>
              <a:rPr lang="en-US" dirty="0"/>
              <a:t>With 47 columns in this dataset, we are handling a total of 47 features, which is slightly bit excessive. We'll try to get rid of a few of them and perhaps combine some into one column.</a:t>
            </a:r>
          </a:p>
          <a:p>
            <a:r>
              <a:rPr lang="en-US" dirty="0"/>
              <a:t>Below is the snippet for number of accidents in the year 2021</a:t>
            </a:r>
          </a:p>
          <a:p>
            <a:endParaRPr lang="en-US" dirty="0"/>
          </a:p>
          <a:p>
            <a:endParaRPr lang="en-US" dirty="0"/>
          </a:p>
        </p:txBody>
      </p:sp>
      <p:pic>
        <p:nvPicPr>
          <p:cNvPr id="5" name="Picture 4">
            <a:extLst>
              <a:ext uri="{FF2B5EF4-FFF2-40B4-BE49-F238E27FC236}">
                <a16:creationId xmlns:a16="http://schemas.microsoft.com/office/drawing/2014/main" id="{ED5349CF-F7CD-BFE2-AF29-23911144BF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60712" y="3053758"/>
            <a:ext cx="7772400" cy="2327134"/>
          </a:xfrm>
          <a:prstGeom prst="rect">
            <a:avLst/>
          </a:prstGeom>
        </p:spPr>
      </p:pic>
    </p:spTree>
    <p:extLst>
      <p:ext uri="{BB962C8B-B14F-4D97-AF65-F5344CB8AC3E}">
        <p14:creationId xmlns:p14="http://schemas.microsoft.com/office/powerpoint/2010/main" val="3944030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6B622-3D0C-1083-2575-224DD517B32E}"/>
              </a:ext>
            </a:extLst>
          </p:cNvPr>
          <p:cNvSpPr>
            <a:spLocks noGrp="1"/>
          </p:cNvSpPr>
          <p:nvPr>
            <p:ph type="title"/>
          </p:nvPr>
        </p:nvSpPr>
        <p:spPr/>
        <p:txBody>
          <a:bodyPr/>
          <a:lstStyle/>
          <a:p>
            <a:r>
              <a:rPr lang="en-US" dirty="0"/>
              <a:t>Chart</a:t>
            </a:r>
          </a:p>
        </p:txBody>
      </p:sp>
      <p:pic>
        <p:nvPicPr>
          <p:cNvPr id="8" name="Content Placeholder 7">
            <a:extLst>
              <a:ext uri="{FF2B5EF4-FFF2-40B4-BE49-F238E27FC236}">
                <a16:creationId xmlns:a16="http://schemas.microsoft.com/office/drawing/2014/main" id="{7DD5DB18-037E-5469-B703-BF003D2D7E0E}"/>
              </a:ext>
            </a:extLst>
          </p:cNvPr>
          <p:cNvPicPr>
            <a:picLocks noGrp="1" noChangeAspect="1"/>
          </p:cNvPicPr>
          <p:nvPr>
            <p:ph idx="1"/>
          </p:nvPr>
        </p:nvPicPr>
        <p:blipFill>
          <a:blip r:embed="rId2"/>
          <a:stretch>
            <a:fillRect/>
          </a:stretch>
        </p:blipFill>
        <p:spPr>
          <a:xfrm>
            <a:off x="3442269" y="1781922"/>
            <a:ext cx="5307462" cy="3778250"/>
          </a:xfrm>
          <a:prstGeom prst="rect">
            <a:avLst/>
          </a:prstGeom>
        </p:spPr>
      </p:pic>
      <p:sp>
        <p:nvSpPr>
          <p:cNvPr id="9" name="TextBox 8">
            <a:extLst>
              <a:ext uri="{FF2B5EF4-FFF2-40B4-BE49-F238E27FC236}">
                <a16:creationId xmlns:a16="http://schemas.microsoft.com/office/drawing/2014/main" id="{8576AF4A-5F10-9E86-FCC2-ABC945B4C297}"/>
              </a:ext>
            </a:extLst>
          </p:cNvPr>
          <p:cNvSpPr txBox="1"/>
          <p:nvPr/>
        </p:nvSpPr>
        <p:spPr>
          <a:xfrm>
            <a:off x="2439801" y="5633725"/>
            <a:ext cx="8483413" cy="1200329"/>
          </a:xfrm>
          <a:prstGeom prst="rect">
            <a:avLst/>
          </a:prstGeom>
          <a:noFill/>
        </p:spPr>
        <p:txBody>
          <a:bodyPr wrap="none" rtlCol="0">
            <a:spAutoFit/>
          </a:bodyPr>
          <a:lstStyle/>
          <a:p>
            <a:r>
              <a:rPr lang="en-IN" dirty="0"/>
              <a:t>This graph gives information of accidents in the year 2021</a:t>
            </a:r>
          </a:p>
          <a:p>
            <a:r>
              <a:rPr lang="en-IN" dirty="0"/>
              <a:t>This tells us that usually, the number of the accident is going up by the end </a:t>
            </a:r>
          </a:p>
          <a:p>
            <a:r>
              <a:rPr lang="en-IN" dirty="0"/>
              <a:t>of the year.</a:t>
            </a:r>
          </a:p>
          <a:p>
            <a:endParaRPr lang="en-IN" dirty="0"/>
          </a:p>
        </p:txBody>
      </p:sp>
    </p:spTree>
    <p:extLst>
      <p:ext uri="{BB962C8B-B14F-4D97-AF65-F5344CB8AC3E}">
        <p14:creationId xmlns:p14="http://schemas.microsoft.com/office/powerpoint/2010/main" val="8931340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17509-565E-682E-B598-9FFAED55E487}"/>
              </a:ext>
            </a:extLst>
          </p:cNvPr>
          <p:cNvSpPr>
            <a:spLocks noGrp="1"/>
          </p:cNvSpPr>
          <p:nvPr>
            <p:ph type="title"/>
          </p:nvPr>
        </p:nvSpPr>
        <p:spPr>
          <a:xfrm>
            <a:off x="2855257" y="624110"/>
            <a:ext cx="8649355" cy="322668"/>
          </a:xfrm>
        </p:spPr>
        <p:txBody>
          <a:bodyPr>
            <a:normAutofit fontScale="90000"/>
          </a:bodyPr>
          <a:lstStyle/>
          <a:p>
            <a:r>
              <a:rPr lang="en-US" dirty="0"/>
              <a:t>    </a:t>
            </a:r>
          </a:p>
        </p:txBody>
      </p:sp>
      <p:sp>
        <p:nvSpPr>
          <p:cNvPr id="3" name="Content Placeholder 2">
            <a:extLst>
              <a:ext uri="{FF2B5EF4-FFF2-40B4-BE49-F238E27FC236}">
                <a16:creationId xmlns:a16="http://schemas.microsoft.com/office/drawing/2014/main" id="{74AFF776-0CCD-6D53-0E92-C64D0604D99A}"/>
              </a:ext>
            </a:extLst>
          </p:cNvPr>
          <p:cNvSpPr>
            <a:spLocks noGrp="1"/>
          </p:cNvSpPr>
          <p:nvPr>
            <p:ph idx="1"/>
          </p:nvPr>
        </p:nvSpPr>
        <p:spPr/>
        <p:txBody>
          <a:bodyPr>
            <a:normAutofit/>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7" name="Picture 6">
            <a:extLst>
              <a:ext uri="{FF2B5EF4-FFF2-40B4-BE49-F238E27FC236}">
                <a16:creationId xmlns:a16="http://schemas.microsoft.com/office/drawing/2014/main" id="{1BCE8AB6-1877-5742-7D94-D19C44C1BC0C}"/>
              </a:ext>
            </a:extLst>
          </p:cNvPr>
          <p:cNvPicPr>
            <a:picLocks noChangeAspect="1"/>
          </p:cNvPicPr>
          <p:nvPr/>
        </p:nvPicPr>
        <p:blipFill>
          <a:blip r:embed="rId2"/>
          <a:stretch>
            <a:fillRect/>
          </a:stretch>
        </p:blipFill>
        <p:spPr>
          <a:xfrm>
            <a:off x="2855257" y="1385237"/>
            <a:ext cx="7234519" cy="3777622"/>
          </a:xfrm>
          <a:prstGeom prst="rect">
            <a:avLst/>
          </a:prstGeom>
        </p:spPr>
      </p:pic>
      <p:sp>
        <p:nvSpPr>
          <p:cNvPr id="11" name="TextBox 10">
            <a:extLst>
              <a:ext uri="{FF2B5EF4-FFF2-40B4-BE49-F238E27FC236}">
                <a16:creationId xmlns:a16="http://schemas.microsoft.com/office/drawing/2014/main" id="{59D786EF-4400-481D-9068-F31784528ECE}"/>
              </a:ext>
            </a:extLst>
          </p:cNvPr>
          <p:cNvSpPr txBox="1"/>
          <p:nvPr/>
        </p:nvSpPr>
        <p:spPr>
          <a:xfrm>
            <a:off x="5074024" y="6445624"/>
            <a:ext cx="5015752" cy="369332"/>
          </a:xfrm>
          <a:prstGeom prst="rect">
            <a:avLst/>
          </a:prstGeom>
          <a:noFill/>
        </p:spPr>
        <p:txBody>
          <a:bodyPr wrap="square" rtlCol="0">
            <a:spAutoFit/>
          </a:bodyPr>
          <a:lstStyle/>
          <a:p>
            <a:endParaRPr lang="en-IN" dirty="0"/>
          </a:p>
        </p:txBody>
      </p:sp>
      <p:sp>
        <p:nvSpPr>
          <p:cNvPr id="12" name="TextBox 11">
            <a:extLst>
              <a:ext uri="{FF2B5EF4-FFF2-40B4-BE49-F238E27FC236}">
                <a16:creationId xmlns:a16="http://schemas.microsoft.com/office/drawing/2014/main" id="{FB0E2BA5-B92A-E8E6-3D01-D362104E81B7}"/>
              </a:ext>
            </a:extLst>
          </p:cNvPr>
          <p:cNvSpPr txBox="1"/>
          <p:nvPr/>
        </p:nvSpPr>
        <p:spPr>
          <a:xfrm>
            <a:off x="3334871" y="5522294"/>
            <a:ext cx="7059706" cy="923330"/>
          </a:xfrm>
          <a:prstGeom prst="rect">
            <a:avLst/>
          </a:prstGeom>
          <a:noFill/>
        </p:spPr>
        <p:txBody>
          <a:bodyPr wrap="square" rtlCol="0">
            <a:spAutoFit/>
          </a:bodyPr>
          <a:lstStyle/>
          <a:p>
            <a:r>
              <a:rPr lang="en-US" dirty="0"/>
              <a:t>This graph gives more detailed information about the month of November which has the highest number of accidents. it gives information about the accidents happening weekly.</a:t>
            </a:r>
            <a:endParaRPr lang="en-IN" dirty="0"/>
          </a:p>
        </p:txBody>
      </p:sp>
    </p:spTree>
    <p:extLst>
      <p:ext uri="{BB962C8B-B14F-4D97-AF65-F5344CB8AC3E}">
        <p14:creationId xmlns:p14="http://schemas.microsoft.com/office/powerpoint/2010/main" val="185591022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563</TotalTime>
  <Words>1336</Words>
  <Application>Microsoft Office PowerPoint</Application>
  <PresentationFormat>Widescreen</PresentationFormat>
  <Paragraphs>159</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Century Gothic</vt:lpstr>
      <vt:lpstr>Consolas</vt:lpstr>
      <vt:lpstr>Times New Roman</vt:lpstr>
      <vt:lpstr>Wingdings 3</vt:lpstr>
      <vt:lpstr>Wisp</vt:lpstr>
      <vt:lpstr>US Accident Prediction</vt:lpstr>
      <vt:lpstr>Problem Overview</vt:lpstr>
      <vt:lpstr>Approach to problem</vt:lpstr>
      <vt:lpstr>About the Dataset</vt:lpstr>
      <vt:lpstr>Cleaning Process I</vt:lpstr>
      <vt:lpstr>Cleaning Process II</vt:lpstr>
      <vt:lpstr>Beginning of Analysis Charting</vt:lpstr>
      <vt:lpstr>Chart</vt:lpstr>
      <vt:lpstr>    </vt:lpstr>
      <vt:lpstr>  </vt:lpstr>
      <vt:lpstr>      </vt:lpstr>
      <vt:lpstr>     </vt:lpstr>
      <vt:lpstr>     </vt:lpstr>
      <vt:lpstr>PowerPoint Presentation</vt:lpstr>
      <vt:lpstr>PowerPoint Presentation</vt:lpstr>
      <vt:lpstr>PowerPoint Presentation</vt:lpstr>
      <vt:lpstr>State Accident Percentage by Month</vt:lpstr>
      <vt:lpstr>T Tests and Anova</vt:lpstr>
      <vt:lpstr>Correlations</vt:lpstr>
      <vt:lpstr>Linear Model</vt:lpstr>
      <vt:lpstr>Random Forest</vt:lpstr>
      <vt:lpstr>Random Forest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Wholey</dc:creator>
  <cp:lastModifiedBy>Michael Wholey</cp:lastModifiedBy>
  <cp:revision>12</cp:revision>
  <dcterms:created xsi:type="dcterms:W3CDTF">2022-11-11T00:09:54Z</dcterms:created>
  <dcterms:modified xsi:type="dcterms:W3CDTF">2022-11-15T02:09:56Z</dcterms:modified>
</cp:coreProperties>
</file>

<file path=docProps/thumbnail.jpeg>
</file>